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26_52249B5E.xml" ContentType="application/vnd.ms-powerpoint.comments+xml"/>
  <Override PartName="/ppt/notesSlides/notesSlide2.xml" ContentType="application/vnd.openxmlformats-officedocument.presentationml.notesSlide+xml"/>
  <Override PartName="/ppt/comments/modernComment_129_3C3AB2D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4"/>
  </p:sldMasterIdLst>
  <p:notesMasterIdLst>
    <p:notesMasterId r:id="rId25"/>
  </p:notesMasterIdLst>
  <p:handoutMasterIdLst>
    <p:handoutMasterId r:id="rId26"/>
  </p:handoutMasterIdLst>
  <p:sldIdLst>
    <p:sldId id="272" r:id="rId5"/>
    <p:sldId id="274" r:id="rId6"/>
    <p:sldId id="670" r:id="rId7"/>
    <p:sldId id="294" r:id="rId8"/>
    <p:sldId id="308" r:id="rId9"/>
    <p:sldId id="275" r:id="rId10"/>
    <p:sldId id="305" r:id="rId11"/>
    <p:sldId id="671" r:id="rId12"/>
    <p:sldId id="297" r:id="rId13"/>
    <p:sldId id="295" r:id="rId14"/>
    <p:sldId id="2146846238" r:id="rId15"/>
    <p:sldId id="2146846239" r:id="rId16"/>
    <p:sldId id="296" r:id="rId17"/>
    <p:sldId id="299" r:id="rId18"/>
    <p:sldId id="303" r:id="rId19"/>
    <p:sldId id="300" r:id="rId20"/>
    <p:sldId id="307" r:id="rId21"/>
    <p:sldId id="2146846237" r:id="rId22"/>
    <p:sldId id="310"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E7737D-1470-4FE9-A7C5-430482B328E6}" name="Kiana Erickson" initials="KE" userId="S::kiana.erickson@girlscoutsrv.org::ec144055-7f6f-4477-b68f-491c16720fbf" providerId="AD"/>
  <p188:author id="{54B3D79B-26F8-1DB3-ADA6-391FC4D155DD}" name="Jennifer Gilbertson" initials="JG" userId="S::Jennifer.Gilbertson@girlscoutsrv.org::ef9f0b20-8081-4a96-9f90-c9723d0f1c3a" providerId="AD"/>
  <p188:author id="{3E1B189E-A6EA-044B-1B2B-0F38146B0F82}" name="Tammy Freese" initials="TF" userId="S::tammy.freese@girlscoutsrv.org::14393df6-8461-498f-bc7c-965fc858c3e8" providerId="AD"/>
  <p188:author id="{1E2488CB-62C6-246B-1ED3-47D601464ED8}" name="Jennifer Gilbertson" initials="JG" userId="S::jennifer.gilbertson@girlscoutsrv.org::ef9f0b20-8081-4a96-9f90-c9723d0f1c3a" providerId="AD"/>
  <p188:author id="{E975E6ED-9FAF-C0BA-E1F8-0D2E4B6B4275}" name="Rachel Horstman" initials="RH" userId="S::rachel.horstman@girlscoutsrv.org::e5406958-e48c-4210-823a-915048c4e9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60A3"/>
    <a:srgbClr val="FF6699"/>
    <a:srgbClr val="20AA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61AB20-5583-4BE6-713F-72508C7E698C}" v="1331" dt="2024-11-06T22:07:36.881"/>
    <p1510:client id="{9F5C05E6-9E93-47E0-84E6-43BBE44019C2}" v="2" dt="2024-11-06T22:12:14.908"/>
    <p1510:client id="{DF501D38-259E-C27E-3D93-A47045D645CF}" v="146" dt="2024-11-08T15:23:42.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26_52249B5E.xml><?xml version="1.0" encoding="utf-8"?>
<p188:cmLst xmlns:a="http://schemas.openxmlformats.org/drawingml/2006/main" xmlns:r="http://schemas.openxmlformats.org/officeDocument/2006/relationships" xmlns:p188="http://schemas.microsoft.com/office/powerpoint/2018/8/main">
  <p188:cm id="{573C3140-CB26-47AA-B11D-C0BED4817BE8}" authorId="{1E2488CB-62C6-246B-1ED3-47D601464ED8}" status="resolved" created="2024-11-08T14:53:08.747" complete="100000">
    <pc:sldMkLst xmlns:pc="http://schemas.microsoft.com/office/powerpoint/2013/main/command">
      <pc:docMk/>
      <pc:sldMk cId="1378130782" sldId="294"/>
    </pc:sldMkLst>
    <p188:txBody>
      <a:bodyPr/>
      <a:lstStyle/>
      <a:p>
        <a:r>
          <a:rPr lang="en-US"/>
          <a:t>[@Rachel Horstman] How do you feel about switching the bottom 2 bullets? I feel like troop proceeds should come before the blurb about proceeds staying local.</a:t>
        </a:r>
      </a:p>
    </p188:txBody>
  </p188:cm>
</p188:cmLst>
</file>

<file path=ppt/comments/modernComment_129_3C3AB2D6.xml><?xml version="1.0" encoding="utf-8"?>
<p188:cmLst xmlns:a="http://schemas.openxmlformats.org/drawingml/2006/main" xmlns:r="http://schemas.openxmlformats.org/officeDocument/2006/relationships" xmlns:p188="http://schemas.microsoft.com/office/powerpoint/2018/8/main">
  <p188:cm id="{6F60E6CB-6F9B-478E-BF36-354DBD023BB0}" authorId="{3E1B189E-A6EA-044B-1B2B-0F38146B0F82}" created="2024-11-02T01:37:51.815">
    <pc:sldMkLst xmlns:pc="http://schemas.microsoft.com/office/powerpoint/2013/main/command">
      <pc:docMk/>
      <pc:sldMk cId="1010479830" sldId="297"/>
    </pc:sldMkLst>
    <p188:txBody>
      <a:bodyPr/>
      <a:lstStyle/>
      <a:p>
        <a:r>
          <a:rPr lang="en-US"/>
          <a:t>[@Rachel Horstman] This should be framed as how the parents can help the troop, adjust the text. Something to the effect of, here are ways you can help the troop….</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B20557-D06F-5B4A-BAB4-9EC9A733D9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215B4C-7B3D-AB4D-AA53-137789F9C1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01291C-B04A-BC46-BB47-16CB4BC481B0}" type="datetimeFigureOut">
              <a:rPr lang="en-US" smtClean="0"/>
              <a:t>11/12/2024</a:t>
            </a:fld>
            <a:endParaRPr lang="en-US"/>
          </a:p>
        </p:txBody>
      </p:sp>
      <p:sp>
        <p:nvSpPr>
          <p:cNvPr id="4" name="Footer Placeholder 3">
            <a:extLst>
              <a:ext uri="{FF2B5EF4-FFF2-40B4-BE49-F238E27FC236}">
                <a16:creationId xmlns:a16="http://schemas.microsoft.com/office/drawing/2014/main" id="{31D59A61-B7E6-6D40-83C0-A9E831CDC0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1048CC-4F9E-6749-B1B9-A1ED038DC8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72F8EC-471A-A54F-A2AB-4642F2D1B4F9}" type="slidenum">
              <a:rPr lang="en-US" smtClean="0"/>
              <a:t>‹#›</a:t>
            </a:fld>
            <a:endParaRPr lang="en-US"/>
          </a:p>
        </p:txBody>
      </p:sp>
    </p:spTree>
    <p:extLst>
      <p:ext uri="{BB962C8B-B14F-4D97-AF65-F5344CB8AC3E}">
        <p14:creationId xmlns:p14="http://schemas.microsoft.com/office/powerpoint/2010/main" val="4183887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C6BFD-24A1-8D44-9D75-8EF5CE2DB455}"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818CD-EDDE-3746-B3F9-A3C79B1F99DB}" type="slidenum">
              <a:rPr lang="en-US" smtClean="0"/>
              <a:t>‹#›</a:t>
            </a:fld>
            <a:endParaRPr lang="en-US"/>
          </a:p>
        </p:txBody>
      </p:sp>
    </p:spTree>
    <p:extLst>
      <p:ext uri="{BB962C8B-B14F-4D97-AF65-F5344CB8AC3E}">
        <p14:creationId xmlns:p14="http://schemas.microsoft.com/office/powerpoint/2010/main" val="305301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3</a:t>
            </a:fld>
            <a:endParaRPr lang="en-US"/>
          </a:p>
        </p:txBody>
      </p:sp>
    </p:spTree>
    <p:extLst>
      <p:ext uri="{BB962C8B-B14F-4D97-AF65-F5344CB8AC3E}">
        <p14:creationId xmlns:p14="http://schemas.microsoft.com/office/powerpoint/2010/main" val="1245253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8</a:t>
            </a:fld>
            <a:endParaRPr lang="en-US"/>
          </a:p>
        </p:txBody>
      </p:sp>
    </p:spTree>
    <p:extLst>
      <p:ext uri="{BB962C8B-B14F-4D97-AF65-F5344CB8AC3E}">
        <p14:creationId xmlns:p14="http://schemas.microsoft.com/office/powerpoint/2010/main" val="1423071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out your Family Guide for more information on the ways to sell.</a:t>
            </a:r>
          </a:p>
        </p:txBody>
      </p:sp>
      <p:sp>
        <p:nvSpPr>
          <p:cNvPr id="4" name="Slide Number Placeholder 3"/>
          <p:cNvSpPr>
            <a:spLocks noGrp="1"/>
          </p:cNvSpPr>
          <p:nvPr>
            <p:ph type="sldNum" sz="quarter" idx="5"/>
          </p:nvPr>
        </p:nvSpPr>
        <p:spPr/>
        <p:txBody>
          <a:bodyPr/>
          <a:lstStyle/>
          <a:p>
            <a:fld id="{531818CD-EDDE-3746-B3F9-A3C79B1F99DB}" type="slidenum">
              <a:rPr lang="en-US" smtClean="0"/>
              <a:t>10</a:t>
            </a:fld>
            <a:endParaRPr lang="en-US"/>
          </a:p>
        </p:txBody>
      </p:sp>
    </p:spTree>
    <p:extLst>
      <p:ext uri="{BB962C8B-B14F-4D97-AF65-F5344CB8AC3E}">
        <p14:creationId xmlns:p14="http://schemas.microsoft.com/office/powerpoint/2010/main" val="198613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out your Family Guide for more information on the ways to sell.</a:t>
            </a:r>
          </a:p>
        </p:txBody>
      </p:sp>
      <p:sp>
        <p:nvSpPr>
          <p:cNvPr id="4" name="Slide Number Placeholder 3"/>
          <p:cNvSpPr>
            <a:spLocks noGrp="1"/>
          </p:cNvSpPr>
          <p:nvPr>
            <p:ph type="sldNum" sz="quarter" idx="5"/>
          </p:nvPr>
        </p:nvSpPr>
        <p:spPr/>
        <p:txBody>
          <a:bodyPr/>
          <a:lstStyle/>
          <a:p>
            <a:fld id="{531818CD-EDDE-3746-B3F9-A3C79B1F99DB}" type="slidenum">
              <a:rPr lang="en-US" smtClean="0"/>
              <a:t>11</a:t>
            </a:fld>
            <a:endParaRPr lang="en-US"/>
          </a:p>
        </p:txBody>
      </p:sp>
    </p:spTree>
    <p:extLst>
      <p:ext uri="{BB962C8B-B14F-4D97-AF65-F5344CB8AC3E}">
        <p14:creationId xmlns:p14="http://schemas.microsoft.com/office/powerpoint/2010/main" val="37324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out your Family Guide for more information on the ways to sell.</a:t>
            </a:r>
          </a:p>
        </p:txBody>
      </p:sp>
      <p:sp>
        <p:nvSpPr>
          <p:cNvPr id="4" name="Slide Number Placeholder 3"/>
          <p:cNvSpPr>
            <a:spLocks noGrp="1"/>
          </p:cNvSpPr>
          <p:nvPr>
            <p:ph type="sldNum" sz="quarter" idx="5"/>
          </p:nvPr>
        </p:nvSpPr>
        <p:spPr/>
        <p:txBody>
          <a:bodyPr/>
          <a:lstStyle/>
          <a:p>
            <a:fld id="{531818CD-EDDE-3746-B3F9-A3C79B1F99DB}" type="slidenum">
              <a:rPr lang="en-US" smtClean="0"/>
              <a:t>12</a:t>
            </a:fld>
            <a:endParaRPr lang="en-US"/>
          </a:p>
        </p:txBody>
      </p:sp>
    </p:spTree>
    <p:extLst>
      <p:ext uri="{BB962C8B-B14F-4D97-AF65-F5344CB8AC3E}">
        <p14:creationId xmlns:p14="http://schemas.microsoft.com/office/powerpoint/2010/main" val="1007530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the troop leader want to be contacted by their Girl Scout families?</a:t>
            </a:r>
          </a:p>
          <a:p>
            <a:r>
              <a:rPr lang="en-US"/>
              <a:t>Family Return date is so important to make sure all members of the troop are on the same page. Don’t forget to write this on your Family Guide so your caregivers can reference it later on.</a:t>
            </a:r>
          </a:p>
          <a:p>
            <a:r>
              <a:rPr lang="en-US"/>
              <a:t>Talk about your troop cookie schedule: when are Troop Leaders available to pick up more cookies from a cupboard? When can Girl Scouts expect to visit their Troop Leaders home to pick up those cookies? What caregivers are helping with these efforts? And more.</a:t>
            </a:r>
          </a:p>
        </p:txBody>
      </p:sp>
      <p:sp>
        <p:nvSpPr>
          <p:cNvPr id="4" name="Slide Number Placeholder 3"/>
          <p:cNvSpPr>
            <a:spLocks noGrp="1"/>
          </p:cNvSpPr>
          <p:nvPr>
            <p:ph type="sldNum" sz="quarter" idx="5"/>
          </p:nvPr>
        </p:nvSpPr>
        <p:spPr/>
        <p:txBody>
          <a:bodyPr/>
          <a:lstStyle/>
          <a:p>
            <a:fld id="{531818CD-EDDE-3746-B3F9-A3C79B1F99DB}" type="slidenum">
              <a:rPr lang="en-US" smtClean="0"/>
              <a:t>14</a:t>
            </a:fld>
            <a:endParaRPr lang="en-US"/>
          </a:p>
        </p:txBody>
      </p:sp>
    </p:spTree>
    <p:extLst>
      <p:ext uri="{BB962C8B-B14F-4D97-AF65-F5344CB8AC3E}">
        <p14:creationId xmlns:p14="http://schemas.microsoft.com/office/powerpoint/2010/main" val="237049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Discuss how payment will be collected from families throughout the sale? Remind families that they must turn I 50% or more of total money due to the troop before they can receive more cookies from the troop cookie manager. Credit card payments can be taken through </a:t>
            </a:r>
            <a:r>
              <a:rPr lang="en-US" u="sng"/>
              <a:t>Digital Cookie</a:t>
            </a:r>
            <a:r>
              <a:rPr lang="en-US"/>
              <a:t>, at no charge for the troop! Credit card sales are credited to your Girl Scout in the system.</a:t>
            </a: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15</a:t>
            </a:fld>
            <a:endParaRPr lang="en-US"/>
          </a:p>
        </p:txBody>
      </p:sp>
    </p:spTree>
    <p:extLst>
      <p:ext uri="{BB962C8B-B14F-4D97-AF65-F5344CB8AC3E}">
        <p14:creationId xmlns:p14="http://schemas.microsoft.com/office/powerpoint/2010/main" val="3639140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GSUSA has made many enhancements on the Digital Cookie platform including:</a:t>
            </a:r>
          </a:p>
        </p:txBody>
      </p:sp>
      <p:sp>
        <p:nvSpPr>
          <p:cNvPr id="4" name="Slide Number Placeholder 3"/>
          <p:cNvSpPr>
            <a:spLocks noGrp="1"/>
          </p:cNvSpPr>
          <p:nvPr>
            <p:ph type="sldNum" sz="quarter" idx="5"/>
          </p:nvPr>
        </p:nvSpPr>
        <p:spPr/>
        <p:txBody>
          <a:bodyPr/>
          <a:lstStyle/>
          <a:p>
            <a:fld id="{9B5DB782-5051-4D47-884F-4E041568556D}" type="slidenum">
              <a:rPr lang="en-US" smtClean="0"/>
              <a:pPr/>
              <a:t>18</a:t>
            </a:fld>
            <a:endParaRPr lang="en-US"/>
          </a:p>
        </p:txBody>
      </p:sp>
    </p:spTree>
    <p:extLst>
      <p:ext uri="{BB962C8B-B14F-4D97-AF65-F5344CB8AC3E}">
        <p14:creationId xmlns:p14="http://schemas.microsoft.com/office/powerpoint/2010/main" val="4036465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16B9-7F91-475A-B12E-C2065CFE5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F583B3-13F0-4BBB-90F8-D90180BF6D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502088-2D3B-47EF-8E81-D2EFDD51A2EA}"/>
              </a:ext>
            </a:extLst>
          </p:cNvPr>
          <p:cNvSpPr>
            <a:spLocks noGrp="1"/>
          </p:cNvSpPr>
          <p:nvPr>
            <p:ph type="dt" sz="half" idx="10"/>
          </p:nvPr>
        </p:nvSpPr>
        <p:spPr/>
        <p:txBody>
          <a:bodyPr/>
          <a:lstStyle/>
          <a:p>
            <a:fld id="{C764DE79-268F-4C1A-8933-263129D2AF90}" type="datetimeFigureOut">
              <a:rPr lang="en-US" smtClean="0"/>
              <a:t>11/12/2024</a:t>
            </a:fld>
            <a:endParaRPr lang="en-US"/>
          </a:p>
        </p:txBody>
      </p:sp>
      <p:sp>
        <p:nvSpPr>
          <p:cNvPr id="5" name="Footer Placeholder 4">
            <a:extLst>
              <a:ext uri="{FF2B5EF4-FFF2-40B4-BE49-F238E27FC236}">
                <a16:creationId xmlns:a16="http://schemas.microsoft.com/office/drawing/2014/main" id="{B5A9CDBF-1B48-4B51-8E54-6B8E8E920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217F80-DCC8-4344-91EF-DE7DBF06317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descr="Shape, rectangle&#10;&#10;Description automatically generated">
            <a:extLst>
              <a:ext uri="{FF2B5EF4-FFF2-40B4-BE49-F238E27FC236}">
                <a16:creationId xmlns:a16="http://schemas.microsoft.com/office/drawing/2014/main" id="{A9166019-C9CC-7F2D-B803-8E2EB4050EC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4314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6E65-6476-49EA-ADF6-B36CA1F5E4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AFA21E-05CF-469E-BB41-E1432ADE9A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09B57-FFF6-4246-831B-5A1165073D53}"/>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5" name="Footer Placeholder 4">
            <a:extLst>
              <a:ext uri="{FF2B5EF4-FFF2-40B4-BE49-F238E27FC236}">
                <a16:creationId xmlns:a16="http://schemas.microsoft.com/office/drawing/2014/main" id="{102900CA-5818-480D-A706-C054D82AA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86AA-3FAA-4AB7-9DC9-01041A796E19}"/>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110765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84A06-1396-43A8-B556-B27BE6CBB1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8C3F65-47A4-46C9-BB7D-8D947980F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2695B-395D-4496-B9C2-C14C71F03ABD}"/>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5" name="Footer Placeholder 4">
            <a:extLst>
              <a:ext uri="{FF2B5EF4-FFF2-40B4-BE49-F238E27FC236}">
                <a16:creationId xmlns:a16="http://schemas.microsoft.com/office/drawing/2014/main" id="{E831F121-FB24-4602-AE78-CCD8D65C0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8896D1-2F92-41D7-9E5A-CC950A4137B6}"/>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75382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156773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601106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3377480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138245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1646387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2949597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3429175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56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7A48-6889-4B85-9159-D6C917BFC0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EA151-8DCF-4FD3-B144-C8EDCF289E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89223-BEFC-406F-B2F1-A6941CBB1731}"/>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5" name="Footer Placeholder 4">
            <a:extLst>
              <a:ext uri="{FF2B5EF4-FFF2-40B4-BE49-F238E27FC236}">
                <a16:creationId xmlns:a16="http://schemas.microsoft.com/office/drawing/2014/main" id="{6CACD2A1-F615-45F1-860B-3B7930F8F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17B83-D453-4C23-92ED-13A09F403089}"/>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1532059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1"/>
            <a:ext cx="10515599" cy="4582013"/>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173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732015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2513205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708378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571139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402496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035388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322859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503530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397120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8A8E-6B74-4D36-AAC6-95F0D61DDA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C35DFC-2E8C-42C2-A52F-3FF37EF9BE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3A7856-49E1-41E2-9ECF-73BD81DF094E}"/>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5" name="Footer Placeholder 4">
            <a:extLst>
              <a:ext uri="{FF2B5EF4-FFF2-40B4-BE49-F238E27FC236}">
                <a16:creationId xmlns:a16="http://schemas.microsoft.com/office/drawing/2014/main" id="{F733372C-325E-4FE9-AC5E-0B7655250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5A376-9269-47F0-83E0-2753955AAEAE}"/>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2793119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2315429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1202468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1542354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2964946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258730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528047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106942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1860605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3124634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49505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9914-FFF8-4406-A338-958B5E40AB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F72CD-6E00-4BA5-B297-33C6FBDCCA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8D911-398B-4071-ACA1-6A87452D97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E4A624-38F7-4741-BAA5-DB4F533EEE79}"/>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6" name="Footer Placeholder 5">
            <a:extLst>
              <a:ext uri="{FF2B5EF4-FFF2-40B4-BE49-F238E27FC236}">
                <a16:creationId xmlns:a16="http://schemas.microsoft.com/office/drawing/2014/main" id="{7384E9F3-9BF4-4F42-A95E-54A74EBC66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0E200-DC00-4591-81CC-E251BAF8C3BE}"/>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1445753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694601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404586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E56B-6C10-4F6A-81DB-2C0E91794C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DD0E21-EA50-4F8B-8B30-490BA4390C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184FCA-0D28-479A-A2E7-FB2A4235D7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9E800-7E77-4292-8116-C8438F712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297AE0-8278-46FD-8D96-5B5831AB9E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F28CAF-76C8-4A6E-841B-D5590CC7A885}"/>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8" name="Footer Placeholder 7">
            <a:extLst>
              <a:ext uri="{FF2B5EF4-FFF2-40B4-BE49-F238E27FC236}">
                <a16:creationId xmlns:a16="http://schemas.microsoft.com/office/drawing/2014/main" id="{5C2CF165-03FE-40EF-BC48-78C83FC210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C0D4AD-4D15-43B7-B358-729056F8282E}"/>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1141742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8743-6930-401E-AD57-7B9A410BB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B6C07B-0DE6-434D-AEBE-70C25D5F296A}"/>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4" name="Footer Placeholder 3">
            <a:extLst>
              <a:ext uri="{FF2B5EF4-FFF2-40B4-BE49-F238E27FC236}">
                <a16:creationId xmlns:a16="http://schemas.microsoft.com/office/drawing/2014/main" id="{47C3468E-3EA4-404B-BDD8-FAB113BEA0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FDFC2-8610-4C8F-A573-F57CBEDD63A7}"/>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354094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543DF-D60B-41AA-A647-0FDAC9262D0A}"/>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3" name="Footer Placeholder 2">
            <a:extLst>
              <a:ext uri="{FF2B5EF4-FFF2-40B4-BE49-F238E27FC236}">
                <a16:creationId xmlns:a16="http://schemas.microsoft.com/office/drawing/2014/main" id="{72EDFC10-EE04-4FE0-8F53-92A1888A36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A8585-FDA6-4949-B09F-8B2A19DDCCCC}"/>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90421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ED93-5465-4983-B702-44079B45BA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0399D8-5013-4A27-88CB-EA97025530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1B9686-39E7-4F88-8B43-88603B677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CE9644-A14B-4C44-ADE6-142B00456885}"/>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6" name="Footer Placeholder 5">
            <a:extLst>
              <a:ext uri="{FF2B5EF4-FFF2-40B4-BE49-F238E27FC236}">
                <a16:creationId xmlns:a16="http://schemas.microsoft.com/office/drawing/2014/main" id="{94AEFDE1-499E-4AA2-AB89-1979A05FB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D290B-8B22-4702-A8EC-06BF257BC5E2}"/>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391560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28BB-7208-4B76-B4F9-45D7FBD8D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32623-A025-4FEA-B982-C6E1097DB6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CC0F6E8-AA26-4A11-AFDC-3DD328C77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E0B144-85E2-446D-A5B9-ABD1E928A2DD}"/>
              </a:ext>
            </a:extLst>
          </p:cNvPr>
          <p:cNvSpPr>
            <a:spLocks noGrp="1"/>
          </p:cNvSpPr>
          <p:nvPr>
            <p:ph type="dt" sz="half" idx="10"/>
          </p:nvPr>
        </p:nvSpPr>
        <p:spPr/>
        <p:txBody>
          <a:bodyPr/>
          <a:lstStyle/>
          <a:p>
            <a:fld id="{DDD7A9E0-C12E-E142-AF25-74EF49CF5698}" type="datetimeFigureOut">
              <a:rPr lang="en-US" smtClean="0"/>
              <a:t>11/12/2024</a:t>
            </a:fld>
            <a:endParaRPr lang="en-US"/>
          </a:p>
        </p:txBody>
      </p:sp>
      <p:sp>
        <p:nvSpPr>
          <p:cNvPr id="6" name="Footer Placeholder 5">
            <a:extLst>
              <a:ext uri="{FF2B5EF4-FFF2-40B4-BE49-F238E27FC236}">
                <a16:creationId xmlns:a16="http://schemas.microsoft.com/office/drawing/2014/main" id="{F5E4B588-F03F-49B3-BFED-5195E14C9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27E1FE-A0AF-4F5F-B775-6CFCFDC65AE8}"/>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39644527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85F4B-FA1D-46CD-9817-6771236A77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B2FF98-DDA5-4C7F-B9E2-F6CDA94E30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A734-FA70-49FB-AEA9-F18C2E23E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7A9E0-C12E-E142-AF25-74EF49CF5698}" type="datetimeFigureOut">
              <a:rPr lang="en-US" smtClean="0"/>
              <a:t>11/12/2024</a:t>
            </a:fld>
            <a:endParaRPr lang="en-US"/>
          </a:p>
        </p:txBody>
      </p:sp>
      <p:sp>
        <p:nvSpPr>
          <p:cNvPr id="5" name="Footer Placeholder 4">
            <a:extLst>
              <a:ext uri="{FF2B5EF4-FFF2-40B4-BE49-F238E27FC236}">
                <a16:creationId xmlns:a16="http://schemas.microsoft.com/office/drawing/2014/main" id="{95A6DEF0-B812-4EBB-B13F-91B4D0993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11AA94-2332-4863-9CB2-76C89348E5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B8F1F-E27B-3C49-BEB6-E519B9B17E6E}" type="slidenum">
              <a:rPr lang="en-US" smtClean="0"/>
              <a:t>‹#›</a:t>
            </a:fld>
            <a:endParaRPr lang="en-US"/>
          </a:p>
        </p:txBody>
      </p:sp>
    </p:spTree>
    <p:extLst>
      <p:ext uri="{BB962C8B-B14F-4D97-AF65-F5344CB8AC3E}">
        <p14:creationId xmlns:p14="http://schemas.microsoft.com/office/powerpoint/2010/main" val="74483357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650" r:id="rId15"/>
    <p:sldLayoutId id="2147483652" r:id="rId16"/>
    <p:sldLayoutId id="2147483660" r:id="rId17"/>
    <p:sldLayoutId id="2147483654" r:id="rId18"/>
    <p:sldLayoutId id="2147483661" r:id="rId19"/>
    <p:sldLayoutId id="2147483692" r:id="rId20"/>
    <p:sldLayoutId id="2147483663" r:id="rId21"/>
    <p:sldLayoutId id="2147483664" r:id="rId22"/>
    <p:sldLayoutId id="2147483665" r:id="rId23"/>
    <p:sldLayoutId id="2147483666" r:id="rId24"/>
    <p:sldLayoutId id="2147483668" r:id="rId25"/>
    <p:sldLayoutId id="2147483669" r:id="rId26"/>
    <p:sldLayoutId id="2147483670" r:id="rId27"/>
    <p:sldLayoutId id="2147483671" r:id="rId28"/>
    <p:sldLayoutId id="2147483673" r:id="rId29"/>
    <p:sldLayoutId id="2147483678" r:id="rId30"/>
    <p:sldLayoutId id="2147483679" r:id="rId31"/>
    <p:sldLayoutId id="2147483680" r:id="rId32"/>
    <p:sldLayoutId id="2147483681" r:id="rId33"/>
    <p:sldLayoutId id="2147483683" r:id="rId34"/>
    <p:sldLayoutId id="2147483684" r:id="rId35"/>
    <p:sldLayoutId id="2147483685" r:id="rId36"/>
    <p:sldLayoutId id="2147483686" r:id="rId37"/>
    <p:sldLayoutId id="2147483688" r:id="rId38"/>
    <p:sldLayoutId id="2147483689" r:id="rId39"/>
    <p:sldLayoutId id="2147483690" r:id="rId40"/>
    <p:sldLayoutId id="214748369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hyperlink" Target="https://www.girlscouts.org/content/dam/gsusa/forms-and-documents/cookies/volunteer-cookie-resources/24_GSUSA_NavigatingWaysToParticipate.pdf"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hyperlink" Target="https://www.girlscoutsrv.org/en/members/for-girl-scouts-and-families/cookie-central.html" TargetMode="Externa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hyperlink" Target="https://digitalcookie.girlscouts.org/login" TargetMode="External"/><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Cookie%20Program%20Family%20Guide.pdf" TargetMode="External"/><Relationship Id="rId2" Type="http://schemas.openxmlformats.org/officeDocument/2006/relationships/image" Target="../media/image50.jpeg"/><Relationship Id="rId1" Type="http://schemas.openxmlformats.org/officeDocument/2006/relationships/slideLayout" Target="../slideLayouts/slideLayout13.xml"/><Relationship Id="rId6" Type="http://schemas.openxmlformats.org/officeDocument/2006/relationships/hyperlink" Target="mailto:girlscouts@girlscoutsrv.org" TargetMode="External"/><Relationship Id="rId5" Type="http://schemas.openxmlformats.org/officeDocument/2006/relationships/hyperlink" Target="https://www.girlscoutsrv.org/en/members/for-girl-scouts-and-families/cookie-central.html" TargetMode="External"/><Relationship Id="rId4" Type="http://schemas.openxmlformats.org/officeDocument/2006/relationships/hyperlink" Target="https://www.girlscoutsrv.org/en/members/for-girl-scouts-and-families/cookie-central/resources-for-cookie-sellers.html#digital-cooki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microsoft.com/office/2018/10/relationships/comments" Target="../comments/modernComment_126_52249B5E.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girlscoutsrv.org/en/members/for-girl-scouts-and-families/cookie-central.html" TargetMode="External"/><Relationship Id="rId1" Type="http://schemas.openxmlformats.org/officeDocument/2006/relationships/slideLayout" Target="../slideLayouts/slideLayout33.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girlscoutsrv.org/en/members/for-girl-scouts-and-families/cookie-central.html"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girlscoutsrv.org/en/members/for-girl-scouts-and-families/cookie-central.html" TargetMode="Externa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hyperlink" Target="https://www.girlscoutsrv.org/en/discover/our-council/policies.html#booth" TargetMode="External"/><Relationship Id="rId2" Type="http://schemas.microsoft.com/office/2018/10/relationships/comments" Target="../comments/modernComment_129_3C3AB2D6.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hyperlink" Target="https://www.girlscoutsrv.org/en/members/for-girl-scouts-and-families/cookie-central/resources-for-cookie-sellers.html#pins" TargetMode="External"/><Relationship Id="rId4" Type="http://schemas.openxmlformats.org/officeDocument/2006/relationships/hyperlink" Target="https://www.girlscoutsrv.org/en/members/for-girl-scouts-and-families/cookie-central/resources-for-cookie-seller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title"/>
          </p:nvPr>
        </p:nvSpPr>
        <p:spPr>
          <a:xfrm>
            <a:off x="3821373" y="163773"/>
            <a:ext cx="7532427" cy="2017575"/>
          </a:xfrm>
        </p:spPr>
        <p:txBody>
          <a:bodyPr anchor="ctr">
            <a:normAutofit/>
          </a:bodyPr>
          <a:lstStyle/>
          <a:p>
            <a:pPr algn="ctr"/>
            <a:r>
              <a:rPr lang="en-US" sz="6000" b="1"/>
              <a:t>Welcome!</a:t>
            </a:r>
          </a:p>
        </p:txBody>
      </p:sp>
      <p:sp>
        <p:nvSpPr>
          <p:cNvPr id="3" name="Subtitle 2">
            <a:extLst>
              <a:ext uri="{FF2B5EF4-FFF2-40B4-BE49-F238E27FC236}">
                <a16:creationId xmlns:a16="http://schemas.microsoft.com/office/drawing/2014/main" id="{F96C8A2E-5E7F-1041-BCBA-131FF7B0E2A0}"/>
              </a:ext>
            </a:extLst>
          </p:cNvPr>
          <p:cNvSpPr>
            <a:spLocks noGrp="1"/>
          </p:cNvSpPr>
          <p:nvPr>
            <p:ph sz="half" idx="2"/>
          </p:nvPr>
        </p:nvSpPr>
        <p:spPr>
          <a:xfrm>
            <a:off x="3821373" y="2053883"/>
            <a:ext cx="7532427" cy="3760764"/>
          </a:xfrm>
        </p:spPr>
        <p:txBody>
          <a:bodyPr>
            <a:normAutofit/>
          </a:bodyPr>
          <a:lstStyle/>
          <a:p>
            <a:pPr algn="ctr"/>
            <a:r>
              <a:rPr lang="en-US" sz="3200" b="1"/>
              <a:t>Cookie Business Family Meeting</a:t>
            </a:r>
          </a:p>
        </p:txBody>
      </p:sp>
      <p:pic>
        <p:nvPicPr>
          <p:cNvPr id="6" name="Picture 5" descr="A group of cookies with a rainbow background&#10;&#10;Description automatically generated">
            <a:extLst>
              <a:ext uri="{FF2B5EF4-FFF2-40B4-BE49-F238E27FC236}">
                <a16:creationId xmlns:a16="http://schemas.microsoft.com/office/drawing/2014/main" id="{7855ABF6-F9E1-336B-A37A-26C0D9802DA6}"/>
              </a:ext>
            </a:extLst>
          </p:cNvPr>
          <p:cNvPicPr>
            <a:picLocks noChangeAspect="1"/>
          </p:cNvPicPr>
          <p:nvPr/>
        </p:nvPicPr>
        <p:blipFill>
          <a:blip r:embed="rId2"/>
          <a:stretch>
            <a:fillRect/>
          </a:stretch>
        </p:blipFill>
        <p:spPr>
          <a:xfrm>
            <a:off x="4939636" y="2617862"/>
            <a:ext cx="5295900" cy="3614452"/>
          </a:xfrm>
          <a:prstGeom prst="rect">
            <a:avLst/>
          </a:prstGeom>
        </p:spPr>
      </p:pic>
    </p:spTree>
    <p:extLst>
      <p:ext uri="{BB962C8B-B14F-4D97-AF65-F5344CB8AC3E}">
        <p14:creationId xmlns:p14="http://schemas.microsoft.com/office/powerpoint/2010/main" val="2485852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86812" y="280750"/>
            <a:ext cx="5257800" cy="1387794"/>
          </a:xfrm>
        </p:spPr>
        <p:txBody>
          <a:bodyPr>
            <a:normAutofit/>
          </a:bodyPr>
          <a:lstStyle/>
          <a:p>
            <a:pPr algn="ctr"/>
            <a:r>
              <a:rPr lang="en-US" sz="4400" b="1">
                <a:latin typeface="Girl Scout Text Book" panose="02020003000000000000"/>
                <a:cs typeface="Arial"/>
              </a:rPr>
              <a:t>Ways to Sell</a:t>
            </a:r>
            <a:endParaRPr lang="en-US" sz="4400" b="1">
              <a:latin typeface="Girl Scout Text Book" panose="02020003000000000000"/>
            </a:endParaRPr>
          </a:p>
        </p:txBody>
      </p:sp>
      <p:sp>
        <p:nvSpPr>
          <p:cNvPr id="11" name="Content Placeholder 2">
            <a:extLst>
              <a:ext uri="{FF2B5EF4-FFF2-40B4-BE49-F238E27FC236}">
                <a16:creationId xmlns:a16="http://schemas.microsoft.com/office/drawing/2014/main" id="{B1A5E1B3-9FC4-5FC4-3AE1-92CDAAE0C7FA}"/>
              </a:ext>
            </a:extLst>
          </p:cNvPr>
          <p:cNvSpPr>
            <a:spLocks noGrp="1"/>
          </p:cNvSpPr>
          <p:nvPr>
            <p:ph sz="half" idx="2"/>
          </p:nvPr>
        </p:nvSpPr>
        <p:spPr>
          <a:xfrm>
            <a:off x="3841595" y="1668544"/>
            <a:ext cx="7734320" cy="4138013"/>
          </a:xfrm>
        </p:spPr>
        <p:txBody>
          <a:bodyPr vert="horz" lIns="91440" tIns="45720" rIns="91440" bIns="45720" rtlCol="0" anchor="t">
            <a:normAutofit/>
          </a:bodyPr>
          <a:lstStyle/>
          <a:p>
            <a:pPr marL="457200" indent="-457200">
              <a:buFont typeface="Arial" panose="020B0604020202020204" pitchFamily="34" charset="0"/>
              <a:buChar char="•"/>
            </a:pPr>
            <a:r>
              <a:rPr lang="en-US" sz="2200">
                <a:latin typeface="Girl Scout Text Book"/>
              </a:rPr>
              <a:t>There are many ways for your Girl Scout to sell cookies, do your research &amp; choose the option(s) that work best for your family and Girl Scout</a:t>
            </a:r>
            <a:endParaRPr lang="en-US"/>
          </a:p>
          <a:p>
            <a:pPr marL="914400" lvl="1">
              <a:buFont typeface="Courier New" panose="020B0604020202020204" pitchFamily="34" charset="0"/>
              <a:buChar char="o"/>
            </a:pPr>
            <a:r>
              <a:rPr lang="en-US" sz="1800" b="1">
                <a:latin typeface="Girl Scout Text Book"/>
                <a:hlinkClick r:id="rId3"/>
              </a:rPr>
              <a:t>Navigating Ways to Participate: Tips for Troop Leadership</a:t>
            </a:r>
            <a:endParaRPr lang="en-US" sz="1800" b="1"/>
          </a:p>
          <a:p>
            <a:pPr marL="0" indent="0">
              <a:lnSpc>
                <a:spcPct val="90000"/>
              </a:lnSpc>
            </a:pPr>
            <a:endParaRPr lang="en-US" sz="2200"/>
          </a:p>
        </p:txBody>
      </p:sp>
      <p:pic>
        <p:nvPicPr>
          <p:cNvPr id="5" name="Picture 4" descr="A yellow background with black text&#10;&#10;Description automatically generated">
            <a:extLst>
              <a:ext uri="{FF2B5EF4-FFF2-40B4-BE49-F238E27FC236}">
                <a16:creationId xmlns:a16="http://schemas.microsoft.com/office/drawing/2014/main" id="{E426C4CB-1E80-4498-DE5C-88057B1C6089}"/>
              </a:ext>
            </a:extLst>
          </p:cNvPr>
          <p:cNvPicPr>
            <a:picLocks noChangeAspect="1"/>
          </p:cNvPicPr>
          <p:nvPr/>
        </p:nvPicPr>
        <p:blipFill>
          <a:blip r:embed="rId4"/>
          <a:stretch>
            <a:fillRect/>
          </a:stretch>
        </p:blipFill>
        <p:spPr>
          <a:xfrm>
            <a:off x="589057" y="3734156"/>
            <a:ext cx="11195855" cy="2380823"/>
          </a:xfrm>
          <a:prstGeom prst="rect">
            <a:avLst/>
          </a:prstGeom>
        </p:spPr>
      </p:pic>
    </p:spTree>
    <p:extLst>
      <p:ext uri="{BB962C8B-B14F-4D97-AF65-F5344CB8AC3E}">
        <p14:creationId xmlns:p14="http://schemas.microsoft.com/office/powerpoint/2010/main" val="1992661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705158" y="280750"/>
            <a:ext cx="4131861" cy="1387794"/>
          </a:xfrm>
        </p:spPr>
        <p:txBody>
          <a:bodyPr>
            <a:normAutofit/>
          </a:bodyPr>
          <a:lstStyle/>
          <a:p>
            <a:pPr algn="ctr"/>
            <a:r>
              <a:rPr lang="en-US" b="1">
                <a:latin typeface="Girl Scout Text Book" panose="02020003000000000000"/>
                <a:cs typeface="Arial"/>
              </a:rPr>
              <a:t>Ways to</a:t>
            </a:r>
            <a:br>
              <a:rPr lang="en-US" b="1">
                <a:latin typeface="Girl Scout Text Book" panose="02020003000000000000"/>
                <a:cs typeface="Arial"/>
              </a:rPr>
            </a:br>
            <a:r>
              <a:rPr lang="en-US" b="1">
                <a:latin typeface="Girl Scout Text Book" panose="02020003000000000000"/>
                <a:cs typeface="Arial"/>
              </a:rPr>
              <a:t> Sell</a:t>
            </a:r>
            <a:endParaRPr lang="en-US" b="1">
              <a:latin typeface="Girl Scout Text Book" panose="02020003000000000000"/>
            </a:endParaRPr>
          </a:p>
        </p:txBody>
      </p:sp>
      <p:sp>
        <p:nvSpPr>
          <p:cNvPr id="11" name="Content Placeholder 2">
            <a:extLst>
              <a:ext uri="{FF2B5EF4-FFF2-40B4-BE49-F238E27FC236}">
                <a16:creationId xmlns:a16="http://schemas.microsoft.com/office/drawing/2014/main" id="{B1A5E1B3-9FC4-5FC4-3AE1-92CDAAE0C7FA}"/>
              </a:ext>
            </a:extLst>
          </p:cNvPr>
          <p:cNvSpPr>
            <a:spLocks noGrp="1"/>
          </p:cNvSpPr>
          <p:nvPr>
            <p:ph sz="half" idx="2"/>
          </p:nvPr>
        </p:nvSpPr>
        <p:spPr>
          <a:xfrm>
            <a:off x="3841595" y="1668544"/>
            <a:ext cx="7734320" cy="4138013"/>
          </a:xfrm>
        </p:spPr>
        <p:txBody>
          <a:bodyPr vert="horz" lIns="91440" tIns="45720" rIns="91440" bIns="45720" rtlCol="0" anchor="t">
            <a:normAutofit/>
          </a:bodyPr>
          <a:lstStyle/>
          <a:p>
            <a:pPr marL="457200" indent="-457200">
              <a:buFont typeface="Arial" panose="020B0604020202020204" pitchFamily="34" charset="0"/>
              <a:buChar char="•"/>
            </a:pPr>
            <a:endParaRPr lang="en-US" sz="2200"/>
          </a:p>
          <a:p>
            <a:pPr marL="0" indent="0">
              <a:lnSpc>
                <a:spcPct val="90000"/>
              </a:lnSpc>
            </a:pPr>
            <a:endParaRPr lang="en-US" sz="2200"/>
          </a:p>
        </p:txBody>
      </p:sp>
      <p:sp>
        <p:nvSpPr>
          <p:cNvPr id="5" name="Content Placeholder 2">
            <a:extLst>
              <a:ext uri="{FF2B5EF4-FFF2-40B4-BE49-F238E27FC236}">
                <a16:creationId xmlns:a16="http://schemas.microsoft.com/office/drawing/2014/main" id="{40A9CD1A-EF69-12A2-508B-93681C3058F5}"/>
              </a:ext>
            </a:extLst>
          </p:cNvPr>
          <p:cNvSpPr txBox="1">
            <a:spLocks/>
          </p:cNvSpPr>
          <p:nvPr/>
        </p:nvSpPr>
        <p:spPr>
          <a:xfrm>
            <a:off x="93009" y="1820944"/>
            <a:ext cx="2525425" cy="384231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000">
                <a:latin typeface="Girl Scout Text Book"/>
              </a:rPr>
              <a:t>Text or Call Friends and Family</a:t>
            </a:r>
          </a:p>
          <a:p>
            <a:pPr marL="457200" indent="-457200">
              <a:buFont typeface="Arial" panose="020B0604020202020204" pitchFamily="34" charset="0"/>
              <a:buChar char="•"/>
            </a:pPr>
            <a:r>
              <a:rPr lang="en-US" sz="2000">
                <a:latin typeface="Girl Scout Text Book"/>
              </a:rPr>
              <a:t>Connect with Community</a:t>
            </a:r>
            <a:endParaRPr lang="en-US" sz="2000"/>
          </a:p>
          <a:p>
            <a:pPr marL="457200" indent="-457200">
              <a:buFont typeface="Arial" panose="020B0604020202020204" pitchFamily="34" charset="0"/>
              <a:buChar char="•"/>
            </a:pPr>
            <a:r>
              <a:rPr lang="en-US" sz="2000">
                <a:latin typeface="Girl Scout Text Book"/>
              </a:rPr>
              <a:t>Digital Cookie sales:</a:t>
            </a:r>
          </a:p>
          <a:p>
            <a:pPr marL="914400" lvl="1">
              <a:buFont typeface="Courier New" panose="020B0604020202020204" pitchFamily="34" charset="0"/>
              <a:buChar char="o"/>
            </a:pPr>
            <a:r>
              <a:rPr lang="en-US" sz="1600">
                <a:latin typeface="Girl Scout Text Book"/>
              </a:rPr>
              <a:t>Shipped</a:t>
            </a:r>
          </a:p>
          <a:p>
            <a:pPr marL="914400" lvl="1">
              <a:buFont typeface="Courier New" panose="020B0604020202020204" pitchFamily="34" charset="0"/>
              <a:buChar char="o"/>
            </a:pPr>
            <a:r>
              <a:rPr lang="en-US" sz="1600">
                <a:latin typeface="Girl Scout Text Book"/>
              </a:rPr>
              <a:t>Girl Scout Delivered</a:t>
            </a:r>
            <a:endParaRPr lang="en-US" sz="1600"/>
          </a:p>
        </p:txBody>
      </p:sp>
      <p:pic>
        <p:nvPicPr>
          <p:cNvPr id="7" name="Picture 6">
            <a:extLst>
              <a:ext uri="{FF2B5EF4-FFF2-40B4-BE49-F238E27FC236}">
                <a16:creationId xmlns:a16="http://schemas.microsoft.com/office/drawing/2014/main" id="{A5A730F4-C00E-6D61-844F-1FB7E7B4F7D4}"/>
              </a:ext>
            </a:extLst>
          </p:cNvPr>
          <p:cNvPicPr>
            <a:picLocks noChangeAspect="1"/>
          </p:cNvPicPr>
          <p:nvPr/>
        </p:nvPicPr>
        <p:blipFill>
          <a:blip r:embed="rId3"/>
          <a:stretch>
            <a:fillRect/>
          </a:stretch>
        </p:blipFill>
        <p:spPr>
          <a:xfrm>
            <a:off x="2614826" y="822633"/>
            <a:ext cx="9578169" cy="5406077"/>
          </a:xfrm>
          <a:prstGeom prst="rect">
            <a:avLst/>
          </a:prstGeom>
        </p:spPr>
      </p:pic>
    </p:spTree>
    <p:extLst>
      <p:ext uri="{BB962C8B-B14F-4D97-AF65-F5344CB8AC3E}">
        <p14:creationId xmlns:p14="http://schemas.microsoft.com/office/powerpoint/2010/main" val="308576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A478CF-8C0E-D0F9-DABE-E92326BEE9D5}"/>
              </a:ext>
            </a:extLst>
          </p:cNvPr>
          <p:cNvSpPr txBox="1">
            <a:spLocks/>
          </p:cNvSpPr>
          <p:nvPr/>
        </p:nvSpPr>
        <p:spPr>
          <a:xfrm>
            <a:off x="-489068" y="280750"/>
            <a:ext cx="4131861" cy="1387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Girl Scout Text Book" panose="02020003000000000000" pitchFamily="18" charset="0"/>
                <a:ea typeface="+mj-ea"/>
                <a:cs typeface="+mj-cs"/>
              </a:defRPr>
            </a:lvl1pPr>
          </a:lstStyle>
          <a:p>
            <a:pPr algn="ctr"/>
            <a:r>
              <a:rPr lang="en-US" b="1">
                <a:latin typeface="Girl Scout Text Book" panose="02020003000000000000"/>
                <a:cs typeface="Arial"/>
              </a:rPr>
              <a:t>Ways to</a:t>
            </a:r>
            <a:br>
              <a:rPr lang="en-US" b="1">
                <a:latin typeface="Girl Scout Text Book" panose="02020003000000000000"/>
                <a:cs typeface="Arial"/>
              </a:rPr>
            </a:br>
            <a:r>
              <a:rPr lang="en-US" b="1">
                <a:latin typeface="Girl Scout Text Book" panose="02020003000000000000"/>
                <a:cs typeface="Arial"/>
              </a:rPr>
              <a:t> Sell</a:t>
            </a:r>
            <a:endParaRPr lang="en-US" b="1">
              <a:latin typeface="Girl Scout Text Book" panose="02020003000000000000"/>
            </a:endParaRPr>
          </a:p>
        </p:txBody>
      </p:sp>
      <p:sp>
        <p:nvSpPr>
          <p:cNvPr id="10" name="Content Placeholder 2">
            <a:extLst>
              <a:ext uri="{FF2B5EF4-FFF2-40B4-BE49-F238E27FC236}">
                <a16:creationId xmlns:a16="http://schemas.microsoft.com/office/drawing/2014/main" id="{EE3E2D72-78A3-AC84-BBDE-19C137420D19}"/>
              </a:ext>
            </a:extLst>
          </p:cNvPr>
          <p:cNvSpPr txBox="1">
            <a:spLocks/>
          </p:cNvSpPr>
          <p:nvPr/>
        </p:nvSpPr>
        <p:spPr>
          <a:xfrm>
            <a:off x="309099" y="1820944"/>
            <a:ext cx="2525425" cy="384231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200">
                <a:latin typeface="Girl Scout Text Book"/>
              </a:rPr>
              <a:t>Door to Door:</a:t>
            </a:r>
            <a:endParaRPr lang="en-US" sz="2200"/>
          </a:p>
          <a:p>
            <a:pPr marL="914400" lvl="1">
              <a:buFont typeface="Courier New" panose="020B0604020202020204" pitchFamily="34" charset="0"/>
              <a:buChar char="o"/>
            </a:pPr>
            <a:r>
              <a:rPr lang="en-US" sz="1800">
                <a:latin typeface="Girl Scout Text Book"/>
              </a:rPr>
              <a:t>Order Taking</a:t>
            </a:r>
          </a:p>
          <a:p>
            <a:pPr marL="914400" lvl="1">
              <a:buFont typeface="Courier New" panose="020B0604020202020204" pitchFamily="34" charset="0"/>
              <a:buChar char="o"/>
            </a:pPr>
            <a:r>
              <a:rPr lang="en-US" sz="1800">
                <a:latin typeface="Girl Scout Text Book"/>
              </a:rPr>
              <a:t>Cookies in Hand</a:t>
            </a:r>
          </a:p>
          <a:p>
            <a:pPr marL="457200" indent="-457200">
              <a:buFont typeface="Arial" panose="020B0604020202020204" pitchFamily="34" charset="0"/>
              <a:buChar char="•"/>
            </a:pPr>
            <a:r>
              <a:rPr lang="en-US" sz="2200">
                <a:latin typeface="Girl Scout Text Book"/>
              </a:rPr>
              <a:t>Cookie Stands</a:t>
            </a:r>
          </a:p>
          <a:p>
            <a:pPr marL="457200" indent="-457200">
              <a:buFont typeface="Arial" panose="020B0604020202020204" pitchFamily="34" charset="0"/>
              <a:buChar char="•"/>
            </a:pPr>
            <a:r>
              <a:rPr lang="en-US" sz="2200"/>
              <a:t>Cookie Booths</a:t>
            </a:r>
          </a:p>
        </p:txBody>
      </p:sp>
      <p:pic>
        <p:nvPicPr>
          <p:cNvPr id="14" name="Content Placeholder 13" descr="A chart of child scouts&#10;&#10;Description automatically generated">
            <a:extLst>
              <a:ext uri="{FF2B5EF4-FFF2-40B4-BE49-F238E27FC236}">
                <a16:creationId xmlns:a16="http://schemas.microsoft.com/office/drawing/2014/main" id="{3BBDAE6B-EFA9-9FA5-4138-00BE654D6ECD}"/>
              </a:ext>
            </a:extLst>
          </p:cNvPr>
          <p:cNvPicPr>
            <a:picLocks noGrp="1" noChangeAspect="1"/>
          </p:cNvPicPr>
          <p:nvPr>
            <p:ph sz="half" idx="2"/>
          </p:nvPr>
        </p:nvPicPr>
        <p:blipFill>
          <a:blip r:embed="rId3"/>
          <a:stretch>
            <a:fillRect/>
          </a:stretch>
        </p:blipFill>
        <p:spPr>
          <a:xfrm>
            <a:off x="3180571" y="3151"/>
            <a:ext cx="9007373" cy="6857824"/>
          </a:xfrm>
        </p:spPr>
      </p:pic>
    </p:spTree>
    <p:extLst>
      <p:ext uri="{BB962C8B-B14F-4D97-AF65-F5344CB8AC3E}">
        <p14:creationId xmlns:p14="http://schemas.microsoft.com/office/powerpoint/2010/main" val="1176768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476731" y="140678"/>
            <a:ext cx="7877070" cy="1545448"/>
          </a:xfrm>
        </p:spPr>
        <p:txBody>
          <a:bodyPr vert="horz" lIns="91440" tIns="45720" rIns="91440" bIns="45720" rtlCol="0" anchor="ctr">
            <a:normAutofit/>
          </a:bodyPr>
          <a:lstStyle/>
          <a:p>
            <a:r>
              <a:rPr lang="en-US" b="1"/>
              <a:t>Troop &amp; Individual Goals</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5245239" y="1399284"/>
            <a:ext cx="6682153" cy="5142194"/>
          </a:xfrm>
        </p:spPr>
        <p:txBody>
          <a:bodyPr vert="horz" lIns="91440" tIns="45720" rIns="91440" bIns="45720" rtlCol="0" anchor="t">
            <a:normAutofit/>
          </a:bodyPr>
          <a:lstStyle/>
          <a:p>
            <a:pPr marL="457200">
              <a:lnSpc>
                <a:spcPct val="90000"/>
              </a:lnSpc>
              <a:buFont typeface="Arial" panose="020B0604020202020204" pitchFamily="34" charset="0"/>
              <a:buChar char="•"/>
            </a:pPr>
            <a:r>
              <a:rPr lang="en-US" sz="2000" b="1" dirty="0">
                <a:latin typeface="Girl Scout Text Book"/>
              </a:rPr>
              <a:t>Troop Brainstorming Session: Cookie Proceeds</a:t>
            </a:r>
          </a:p>
          <a:p>
            <a:pPr marL="800100" lvl="1">
              <a:lnSpc>
                <a:spcPct val="90000"/>
              </a:lnSpc>
              <a:buFont typeface="Arial" panose="020B0604020202020204" pitchFamily="34" charset="0"/>
              <a:buChar char="•"/>
            </a:pPr>
            <a:r>
              <a:rPr lang="en-US" sz="2000" dirty="0">
                <a:latin typeface="Girl Scout Text Book"/>
              </a:rPr>
              <a:t>How should we use them?</a:t>
            </a:r>
          </a:p>
          <a:p>
            <a:pPr marL="800100" lvl="1">
              <a:lnSpc>
                <a:spcPct val="90000"/>
              </a:lnSpc>
              <a:buFont typeface="Arial" panose="020B0604020202020204" pitchFamily="34" charset="0"/>
              <a:buChar char="•"/>
            </a:pPr>
            <a:r>
              <a:rPr lang="en-US" sz="2000" dirty="0">
                <a:latin typeface="Girl Scout Text Book"/>
              </a:rPr>
              <a:t>What will that cost?</a:t>
            </a:r>
            <a:endParaRPr lang="en-US" sz="2000">
              <a:latin typeface="Girl Scout Text Book"/>
            </a:endParaRPr>
          </a:p>
          <a:p>
            <a:pPr marL="800100" lvl="1">
              <a:lnSpc>
                <a:spcPct val="90000"/>
              </a:lnSpc>
              <a:buFont typeface="Arial" panose="020B0604020202020204" pitchFamily="34" charset="0"/>
              <a:buChar char="•"/>
            </a:pPr>
            <a:r>
              <a:rPr lang="en-US" sz="2000" dirty="0">
                <a:latin typeface="Girl Scout Text Book"/>
              </a:rPr>
              <a:t>How many packages do we need to sell to reach our goal?</a:t>
            </a:r>
          </a:p>
          <a:p>
            <a:pPr marL="457200">
              <a:lnSpc>
                <a:spcPct val="90000"/>
              </a:lnSpc>
              <a:buFont typeface="Arial" panose="020B0604020202020204" pitchFamily="34" charset="0"/>
              <a:buChar char="•"/>
            </a:pPr>
            <a:endParaRPr lang="en-US" sz="2000" b="1"/>
          </a:p>
          <a:p>
            <a:pPr marL="457200">
              <a:lnSpc>
                <a:spcPct val="90000"/>
              </a:lnSpc>
              <a:buFont typeface="Arial" panose="020B0604020202020204" pitchFamily="34" charset="0"/>
              <a:buChar char="•"/>
            </a:pPr>
            <a:r>
              <a:rPr lang="en-US" sz="2000" b="1" dirty="0">
                <a:latin typeface="Girl Scout Text Book"/>
              </a:rPr>
              <a:t>Individual Girl Scout Goals</a:t>
            </a:r>
          </a:p>
          <a:p>
            <a:pPr marL="800100" lvl="1" indent="-285750">
              <a:lnSpc>
                <a:spcPct val="90000"/>
              </a:lnSpc>
              <a:buFont typeface="Arial,Sans-Serif" panose="020B0604020202020204" pitchFamily="34" charset="0"/>
              <a:buChar char="•"/>
            </a:pPr>
            <a:r>
              <a:rPr lang="en-US" sz="2000" dirty="0">
                <a:latin typeface="Girl Scout Text Book"/>
                <a:cs typeface="Arial"/>
              </a:rPr>
              <a:t>Is that goal achievable?</a:t>
            </a:r>
          </a:p>
          <a:p>
            <a:pPr marL="800100" lvl="1" indent="-285750">
              <a:lnSpc>
                <a:spcPct val="90000"/>
              </a:lnSpc>
              <a:buFont typeface="Arial,Sans-Serif" panose="020B0604020202020204" pitchFamily="34" charset="0"/>
              <a:buChar char="•"/>
            </a:pPr>
            <a:r>
              <a:rPr lang="en-US" sz="2000" dirty="0">
                <a:latin typeface="Girl Scout Text Book"/>
                <a:cs typeface="Arial"/>
              </a:rPr>
              <a:t>How do you plan to reach it?</a:t>
            </a:r>
          </a:p>
          <a:p>
            <a:pPr marL="800100" lvl="1" indent="-285750">
              <a:lnSpc>
                <a:spcPct val="90000"/>
              </a:lnSpc>
              <a:buFont typeface="Arial,Sans-Serif" panose="020B0604020202020204" pitchFamily="34" charset="0"/>
              <a:buChar char="•"/>
            </a:pPr>
            <a:r>
              <a:rPr lang="en-US" sz="2000" dirty="0">
                <a:latin typeface="Girl Scout Text Book"/>
                <a:cs typeface="Arial"/>
              </a:rPr>
              <a:t>What skills do you want to develop?</a:t>
            </a:r>
          </a:p>
          <a:p>
            <a:pPr marL="800100" lvl="1" indent="-285750">
              <a:lnSpc>
                <a:spcPct val="90000"/>
              </a:lnSpc>
              <a:buFont typeface="Arial,Sans-Serif" panose="020B0604020202020204" pitchFamily="34" charset="0"/>
              <a:buChar char="•"/>
            </a:pPr>
            <a:r>
              <a:rPr lang="en-US" sz="2000" dirty="0">
                <a:latin typeface="Girl Scout Text Book"/>
                <a:cs typeface="Arial"/>
              </a:rPr>
              <a:t>Review last year’s goals (if they sold)</a:t>
            </a:r>
            <a:endParaRPr lang="en-US" dirty="0">
              <a:latin typeface="Girl Scout Text Book"/>
            </a:endParaRPr>
          </a:p>
          <a:p>
            <a:pPr marL="457200">
              <a:lnSpc>
                <a:spcPct val="90000"/>
              </a:lnSpc>
              <a:buFont typeface="Arial" panose="020B0604020202020204" pitchFamily="34" charset="0"/>
              <a:buChar char="•"/>
            </a:pPr>
            <a:endParaRPr lang="en-US" sz="2000" b="1" dirty="0">
              <a:latin typeface="Girl Scout Text Book"/>
            </a:endParaRPr>
          </a:p>
          <a:p>
            <a:pPr marL="571500" indent="-342900">
              <a:lnSpc>
                <a:spcPct val="90000"/>
              </a:lnSpc>
              <a:buFont typeface="Arial"/>
              <a:buChar char="•"/>
            </a:pPr>
            <a:r>
              <a:rPr lang="en-US" sz="2000" b="1" dirty="0">
                <a:latin typeface="Girl Scout Text Book"/>
              </a:rPr>
              <a:t>Be sure to discuss your troop's cookie donation options</a:t>
            </a:r>
          </a:p>
          <a:p>
            <a:pPr marL="800100" lvl="1">
              <a:lnSpc>
                <a:spcPct val="90000"/>
              </a:lnSpc>
              <a:buFont typeface="Arial" panose="020B0604020202020204" pitchFamily="34" charset="0"/>
              <a:buChar char="•"/>
            </a:pPr>
            <a:endParaRPr lang="en-US" sz="2000" dirty="0"/>
          </a:p>
          <a:p>
            <a:pPr marL="800100" lvl="1">
              <a:lnSpc>
                <a:spcPct val="90000"/>
              </a:lnSpc>
              <a:buFont typeface="Arial" panose="020B0604020202020204" pitchFamily="34" charset="0"/>
              <a:buChar char="•"/>
            </a:pPr>
            <a:endParaRPr lang="en-US" sz="2000" dirty="0"/>
          </a:p>
          <a:p>
            <a:pPr marL="800100" lvl="1">
              <a:lnSpc>
                <a:spcPct val="90000"/>
              </a:lnSpc>
              <a:buFont typeface="Arial" panose="020B0604020202020204" pitchFamily="34" charset="0"/>
              <a:buChar char="•"/>
            </a:pPr>
            <a:endParaRPr lang="en-US" sz="2000" dirty="0"/>
          </a:p>
          <a:p>
            <a:pPr marL="571500" lvl="1" indent="0">
              <a:lnSpc>
                <a:spcPct val="90000"/>
              </a:lnSpc>
            </a:pPr>
            <a:endParaRPr lang="en-US" sz="2000" dirty="0"/>
          </a:p>
          <a:p>
            <a:pPr marL="0">
              <a:lnSpc>
                <a:spcPct val="90000"/>
              </a:lnSpc>
              <a:buFont typeface="Arial" panose="020B0604020202020204" pitchFamily="34" charset="0"/>
              <a:buChar char="•"/>
            </a:pPr>
            <a:endParaRPr lang="en-US" sz="1500"/>
          </a:p>
        </p:txBody>
      </p:sp>
      <p:pic>
        <p:nvPicPr>
          <p:cNvPr id="5" name="Picture 4" descr="A panda holding a sign&#10;&#10;Description automatically generated">
            <a:extLst>
              <a:ext uri="{FF2B5EF4-FFF2-40B4-BE49-F238E27FC236}">
                <a16:creationId xmlns:a16="http://schemas.microsoft.com/office/drawing/2014/main" id="{3F7715CC-6F5E-D542-A4F4-9B24E3258893}"/>
              </a:ext>
            </a:extLst>
          </p:cNvPr>
          <p:cNvPicPr>
            <a:picLocks noChangeAspect="1"/>
          </p:cNvPicPr>
          <p:nvPr/>
        </p:nvPicPr>
        <p:blipFill>
          <a:blip r:embed="rId2"/>
          <a:stretch>
            <a:fillRect/>
          </a:stretch>
        </p:blipFill>
        <p:spPr>
          <a:xfrm>
            <a:off x="0" y="1399283"/>
            <a:ext cx="4733544" cy="3557016"/>
          </a:xfrm>
          <a:prstGeom prst="rect">
            <a:avLst/>
          </a:prstGeom>
        </p:spPr>
      </p:pic>
    </p:spTree>
    <p:extLst>
      <p:ext uri="{BB962C8B-B14F-4D97-AF65-F5344CB8AC3E}">
        <p14:creationId xmlns:p14="http://schemas.microsoft.com/office/powerpoint/2010/main" val="4071578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89555" y="0"/>
            <a:ext cx="10035520" cy="1325563"/>
          </a:xfrm>
        </p:spPr>
        <p:txBody>
          <a:bodyPr>
            <a:noAutofit/>
          </a:bodyPr>
          <a:lstStyle/>
          <a:p>
            <a:r>
              <a:rPr lang="en-US" sz="3800" b="1"/>
              <a:t>Cookie Communication &amp; Schedule</a:t>
            </a: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2251525" y="3169282"/>
            <a:ext cx="5711579" cy="3291446"/>
          </a:xfrm>
          <a:ln w="38100">
            <a:solidFill>
              <a:schemeClr val="tx1"/>
            </a:solidFill>
          </a:ln>
        </p:spPr>
        <p:txBody>
          <a:bodyPr vert="horz" lIns="91440" tIns="45720" rIns="91440" bIns="45720" rtlCol="0" anchor="t">
            <a:normAutofit lnSpcReduction="10000"/>
          </a:bodyPr>
          <a:lstStyle/>
          <a:p>
            <a:pPr marL="0" indent="0" algn="ctr">
              <a:buNone/>
            </a:pPr>
            <a:r>
              <a:rPr lang="en-US" sz="3100" b="1" u="sng">
                <a:latin typeface="Girl Scout Text Book" panose="02020003000000000000"/>
                <a:cs typeface="Arial"/>
              </a:rPr>
              <a:t>Key Dates for 2025</a:t>
            </a:r>
          </a:p>
          <a:p>
            <a:pPr marL="0" indent="0"/>
            <a:r>
              <a:rPr lang="en-US" sz="2200" b="1">
                <a:latin typeface="Girl Scout Text Book" panose="02020003000000000000"/>
                <a:cs typeface="Arial"/>
              </a:rPr>
              <a:t>Troop Initial Order</a:t>
            </a:r>
            <a:r>
              <a:rPr lang="en-US" sz="2200">
                <a:latin typeface="Girl Scout Text Book" panose="02020003000000000000"/>
                <a:cs typeface="Arial"/>
              </a:rPr>
              <a:t>                Jan. 24</a:t>
            </a:r>
            <a:endParaRPr lang="en-US" sz="2200">
              <a:latin typeface="Girl Scout Text Book" panose="02020003000000000000"/>
            </a:endParaRPr>
          </a:p>
          <a:p>
            <a:pPr marL="0" indent="0"/>
            <a:r>
              <a:rPr lang="en-US" sz="2200" b="1">
                <a:latin typeface="Girl Scout Text Book" panose="02020003000000000000"/>
                <a:cs typeface="Arial"/>
              </a:rPr>
              <a:t>Pre-sales &amp; Online sales      </a:t>
            </a:r>
            <a:r>
              <a:rPr lang="en-US" sz="2200">
                <a:latin typeface="Girl Scout Text Book" panose="02020003000000000000"/>
                <a:cs typeface="Arial"/>
              </a:rPr>
              <a:t>Feb. 12</a:t>
            </a:r>
          </a:p>
          <a:p>
            <a:pPr marL="0" indent="0"/>
            <a:r>
              <a:rPr lang="en-US" sz="2200" b="1">
                <a:latin typeface="Girl Scout Text Book" panose="02020003000000000000"/>
                <a:cs typeface="Arial"/>
              </a:rPr>
              <a:t>Cookie &amp; Booth Go Day  </a:t>
            </a:r>
            <a:r>
              <a:rPr lang="en-US" sz="2200">
                <a:latin typeface="Girl Scout Text Book" panose="02020003000000000000"/>
                <a:cs typeface="Arial"/>
              </a:rPr>
              <a:t>     Feb. 21</a:t>
            </a:r>
            <a:endParaRPr lang="en-US" sz="2200">
              <a:latin typeface="Girl Scout Text Book" panose="02020003000000000000"/>
            </a:endParaRPr>
          </a:p>
          <a:p>
            <a:pPr marL="0" indent="0"/>
            <a:r>
              <a:rPr lang="en-US" sz="2200" b="1">
                <a:latin typeface="Girl Scout Text Book" panose="02020003000000000000"/>
                <a:cs typeface="Arial"/>
              </a:rPr>
              <a:t>Cookie Sale Ends</a:t>
            </a:r>
            <a:r>
              <a:rPr lang="en-US" sz="2200">
                <a:latin typeface="Girl Scout Text Book" panose="02020003000000000000"/>
                <a:cs typeface="Arial"/>
              </a:rPr>
              <a:t>                 Mar. 30</a:t>
            </a:r>
          </a:p>
          <a:p>
            <a:pPr marL="0" indent="0"/>
            <a:r>
              <a:rPr lang="en-US" sz="2200" b="1">
                <a:latin typeface="Girl Scout Text Book" panose="02020003000000000000"/>
                <a:cs typeface="Arial"/>
              </a:rPr>
              <a:t>Troop Reward Deadline</a:t>
            </a:r>
            <a:r>
              <a:rPr lang="en-US" sz="2200">
                <a:latin typeface="Girl Scout Text Book" panose="02020003000000000000"/>
                <a:cs typeface="Arial"/>
              </a:rPr>
              <a:t>         Apr. 6</a:t>
            </a:r>
          </a:p>
          <a:p>
            <a:pPr marL="0" indent="0"/>
            <a:r>
              <a:rPr lang="en-US" sz="2200" b="1">
                <a:latin typeface="Girl Scout Text Book" panose="02020003000000000000"/>
                <a:cs typeface="Arial"/>
              </a:rPr>
              <a:t>Girl Rewards Arrive            </a:t>
            </a:r>
            <a:r>
              <a:rPr lang="en-US" sz="2200">
                <a:latin typeface="Girl Scout Text Book" panose="02020003000000000000"/>
                <a:cs typeface="Arial"/>
              </a:rPr>
              <a:t>Late May       </a:t>
            </a:r>
          </a:p>
          <a:p>
            <a:pPr marL="0" indent="0"/>
            <a:endParaRPr lang="en-US"/>
          </a:p>
        </p:txBody>
      </p:sp>
      <p:sp>
        <p:nvSpPr>
          <p:cNvPr id="9" name="TextBox 8">
            <a:extLst>
              <a:ext uri="{FF2B5EF4-FFF2-40B4-BE49-F238E27FC236}">
                <a16:creationId xmlns:a16="http://schemas.microsoft.com/office/drawing/2014/main" id="{30EDD296-B2A0-49C8-A6F5-D4A171677DCF}"/>
              </a:ext>
            </a:extLst>
          </p:cNvPr>
          <p:cNvSpPr txBox="1"/>
          <p:nvPr/>
        </p:nvSpPr>
        <p:spPr>
          <a:xfrm>
            <a:off x="625864" y="1076401"/>
            <a:ext cx="7775821" cy="2092881"/>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Girl Scout Text Book" panose="02020003000000000000"/>
                <a:cs typeface="Arial"/>
              </a:rPr>
              <a:t>Contact info and preferred method</a:t>
            </a:r>
          </a:p>
          <a:p>
            <a:pPr marL="285750" indent="-285750">
              <a:buFont typeface="Arial" panose="020B0604020202020204" pitchFamily="34" charset="0"/>
              <a:buChar char="•"/>
            </a:pPr>
            <a:r>
              <a:rPr lang="en-US" sz="2800">
                <a:latin typeface="Girl Scout Text Book" panose="02020003000000000000"/>
                <a:cs typeface="Arial"/>
              </a:rPr>
              <a:t>Family Return Date: final day for Girl Scouts to return cookies to the troop</a:t>
            </a:r>
          </a:p>
          <a:p>
            <a:pPr marL="285750" indent="-285750">
              <a:buFont typeface="Arial" panose="020B0604020202020204" pitchFamily="34" charset="0"/>
              <a:buChar char="•"/>
            </a:pPr>
            <a:r>
              <a:rPr lang="en-US" sz="2800">
                <a:latin typeface="Girl Scout Text Book" panose="02020003000000000000"/>
                <a:cs typeface="Arial"/>
              </a:rPr>
              <a:t>Troop cookie schedule</a:t>
            </a:r>
          </a:p>
          <a:p>
            <a:endParaRPr lang="en-US"/>
          </a:p>
        </p:txBody>
      </p:sp>
    </p:spTree>
    <p:extLst>
      <p:ext uri="{BB962C8B-B14F-4D97-AF65-F5344CB8AC3E}">
        <p14:creationId xmlns:p14="http://schemas.microsoft.com/office/powerpoint/2010/main" val="207319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440785" y="380572"/>
            <a:ext cx="8292506" cy="1095144"/>
          </a:xfrm>
        </p:spPr>
        <p:txBody>
          <a:bodyPr>
            <a:normAutofit fontScale="90000"/>
          </a:bodyPr>
          <a:lstStyle/>
          <a:p>
            <a:r>
              <a:rPr lang="en-US" b="1"/>
              <a:t>Finances + Family Responsibility	</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712191" y="1220711"/>
            <a:ext cx="8021100" cy="5347702"/>
          </a:xfrm>
        </p:spPr>
        <p:txBody>
          <a:bodyPr vert="horz" lIns="91440" tIns="45720" rIns="91440" bIns="45720" rtlCol="0" anchor="t">
            <a:normAutofit/>
          </a:bodyPr>
          <a:lstStyle/>
          <a:p>
            <a:pPr marL="457200" indent="-457200">
              <a:buFont typeface="Arial" panose="020B0604020202020204" pitchFamily="34" charset="0"/>
              <a:buChar char="•"/>
            </a:pPr>
            <a:r>
              <a:rPr lang="en-US"/>
              <a:t>All cookies are </a:t>
            </a:r>
            <a:r>
              <a:rPr lang="en-US" b="1"/>
              <a:t>$6 per package</a:t>
            </a:r>
          </a:p>
          <a:p>
            <a:pPr marL="457200" indent="-457200">
              <a:buFont typeface="Arial" panose="020B0604020202020204" pitchFamily="34" charset="0"/>
              <a:buChar char="•"/>
            </a:pPr>
            <a:r>
              <a:rPr lang="en-US"/>
              <a:t>Turn in cookie money </a:t>
            </a:r>
            <a:r>
              <a:rPr lang="en-US" b="1"/>
              <a:t>weekly</a:t>
            </a:r>
          </a:p>
          <a:p>
            <a:pPr marL="457200" indent="-457200">
              <a:buFont typeface="Arial" panose="020B0604020202020204" pitchFamily="34" charset="0"/>
              <a:buChar char="•"/>
            </a:pPr>
            <a:r>
              <a:rPr lang="en-US" b="1"/>
              <a:t>You are responsible for cookies not returned to the troop by the Family Return Date</a:t>
            </a:r>
          </a:p>
          <a:p>
            <a:pPr marL="457200" indent="-457200">
              <a:buFont typeface="Arial" panose="020B0604020202020204" pitchFamily="34" charset="0"/>
              <a:buChar char="•"/>
            </a:pPr>
            <a:r>
              <a:rPr lang="en-US"/>
              <a:t>Troop is responsible for leftover inventory at end of sale</a:t>
            </a:r>
          </a:p>
          <a:p>
            <a:pPr marL="914400" lvl="1" indent="-457200">
              <a:buFont typeface="Arial" panose="020B0604020202020204" pitchFamily="34" charset="0"/>
              <a:buChar char="•"/>
            </a:pPr>
            <a:r>
              <a:rPr lang="en-US" sz="2800">
                <a:latin typeface="Girl Scout Text Book"/>
              </a:rPr>
              <a:t>Reach out if you have too much extra cookie inventory!</a:t>
            </a:r>
          </a:p>
        </p:txBody>
      </p:sp>
      <p:pic>
        <p:nvPicPr>
          <p:cNvPr id="8" name="Picture 7">
            <a:extLst>
              <a:ext uri="{FF2B5EF4-FFF2-40B4-BE49-F238E27FC236}">
                <a16:creationId xmlns:a16="http://schemas.microsoft.com/office/drawing/2014/main" id="{254258A4-7C13-499C-86E7-2B70A1710B67}"/>
              </a:ext>
            </a:extLst>
          </p:cNvPr>
          <p:cNvPicPr>
            <a:picLocks noChangeAspect="1"/>
          </p:cNvPicPr>
          <p:nvPr/>
        </p:nvPicPr>
        <p:blipFill>
          <a:blip r:embed="rId3"/>
          <a:stretch>
            <a:fillRect/>
          </a:stretch>
        </p:blipFill>
        <p:spPr>
          <a:xfrm>
            <a:off x="200031" y="2399606"/>
            <a:ext cx="2987299" cy="1737511"/>
          </a:xfrm>
          <a:prstGeom prst="rect">
            <a:avLst/>
          </a:prstGeom>
        </p:spPr>
      </p:pic>
    </p:spTree>
    <p:extLst>
      <p:ext uri="{BB962C8B-B14F-4D97-AF65-F5344CB8AC3E}">
        <p14:creationId xmlns:p14="http://schemas.microsoft.com/office/powerpoint/2010/main" val="575838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3506875" y="0"/>
            <a:ext cx="9458849" cy="1325563"/>
          </a:xfrm>
        </p:spPr>
        <p:txBody>
          <a:bodyPr vert="horz" lIns="91440" tIns="45720" rIns="91440" bIns="45720" rtlCol="0" anchor="ctr">
            <a:normAutofit/>
          </a:bodyPr>
          <a:lstStyle/>
          <a:p>
            <a:r>
              <a:rPr lang="en-US" sz="3600" b="1"/>
              <a:t>Online Family Responsibility Form</a:t>
            </a: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3506875" y="1798655"/>
            <a:ext cx="7846925" cy="4015992"/>
          </a:xfrm>
        </p:spPr>
        <p:txBody>
          <a:bodyPr vert="horz" lIns="91440" tIns="45720" rIns="91440" bIns="45720" rtlCol="0" anchor="t">
            <a:normAutofit/>
          </a:bodyPr>
          <a:lstStyle/>
          <a:p>
            <a:pPr marL="342900">
              <a:lnSpc>
                <a:spcPct val="90000"/>
              </a:lnSpc>
              <a:buFont typeface="Arial" panose="020B0604020202020204" pitchFamily="34" charset="0"/>
              <a:buChar char="•"/>
            </a:pPr>
            <a:r>
              <a:rPr lang="en-US">
                <a:latin typeface="Girl Scout Text Book"/>
              </a:rPr>
              <a:t>Required for participation in the program</a:t>
            </a:r>
          </a:p>
          <a:p>
            <a:pPr marL="342900">
              <a:lnSpc>
                <a:spcPct val="90000"/>
              </a:lnSpc>
              <a:buFont typeface="Arial" panose="020B0604020202020204" pitchFamily="34" charset="0"/>
              <a:buChar char="•"/>
            </a:pPr>
            <a:r>
              <a:rPr lang="en-US">
                <a:latin typeface="Girl Scout Text Book"/>
              </a:rPr>
              <a:t>Must be received before cookies are given to families</a:t>
            </a:r>
          </a:p>
          <a:p>
            <a:pPr marL="342900">
              <a:lnSpc>
                <a:spcPct val="90000"/>
              </a:lnSpc>
              <a:buFont typeface="Arial" panose="020B0604020202020204" pitchFamily="34" charset="0"/>
              <a:buChar char="•"/>
            </a:pPr>
            <a:r>
              <a:rPr lang="en-US">
                <a:latin typeface="Girl Scout Text Book"/>
              </a:rPr>
              <a:t>Can be found on </a:t>
            </a:r>
            <a:r>
              <a:rPr lang="en-US" b="1" u="sng">
                <a:solidFill>
                  <a:srgbClr val="0260A3"/>
                </a:solidFill>
                <a:latin typeface="Girl Scout Text Book"/>
                <a:hlinkClick r:id="rId2">
                  <a:extLst>
                    <a:ext uri="{A12FA001-AC4F-418D-AE19-62706E023703}">
                      <ahyp:hlinkClr xmlns:ahyp="http://schemas.microsoft.com/office/drawing/2018/hyperlinkcolor" val="tx"/>
                    </a:ext>
                  </a:extLst>
                </a:hlinkClick>
              </a:rPr>
              <a:t>Cookie Central</a:t>
            </a:r>
          </a:p>
          <a:p>
            <a:pPr marL="342900">
              <a:lnSpc>
                <a:spcPct val="90000"/>
              </a:lnSpc>
              <a:buFont typeface="Arial" panose="020B0604020202020204" pitchFamily="34" charset="0"/>
              <a:buChar char="•"/>
            </a:pPr>
            <a:r>
              <a:rPr lang="en-US">
                <a:latin typeface="Girl Scout Text Book"/>
              </a:rPr>
              <a:t>Enter my email address &amp; troop number</a:t>
            </a:r>
          </a:p>
          <a:p>
            <a:pPr marL="342900">
              <a:lnSpc>
                <a:spcPct val="90000"/>
              </a:lnSpc>
              <a:buFont typeface="Arial" panose="020B0604020202020204" pitchFamily="34" charset="0"/>
              <a:buChar char="•"/>
            </a:pPr>
            <a:r>
              <a:rPr lang="en-US">
                <a:latin typeface="Girl Scout Text Book"/>
              </a:rPr>
              <a:t>You &amp; I will both receive email confirmation</a:t>
            </a:r>
          </a:p>
        </p:txBody>
      </p:sp>
    </p:spTree>
    <p:extLst>
      <p:ext uri="{BB962C8B-B14F-4D97-AF65-F5344CB8AC3E}">
        <p14:creationId xmlns:p14="http://schemas.microsoft.com/office/powerpoint/2010/main" val="4004690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8735948" y="250091"/>
            <a:ext cx="3531137" cy="2976663"/>
          </a:xfrm>
        </p:spPr>
        <p:txBody>
          <a:bodyPr>
            <a:normAutofit/>
          </a:bodyPr>
          <a:lstStyle/>
          <a:p>
            <a:pPr algn="ctr"/>
            <a:r>
              <a:rPr lang="en-US" sz="4800" b="1"/>
              <a:t>Digital Cookie</a:t>
            </a:r>
          </a:p>
        </p:txBody>
      </p:sp>
      <p:pic>
        <p:nvPicPr>
          <p:cNvPr id="1026" name="Picture 2" descr="A colorful pixelated image of a cookie&#10;&#10;Description automatically generated">
            <a:extLst>
              <a:ext uri="{FF2B5EF4-FFF2-40B4-BE49-F238E27FC236}">
                <a16:creationId xmlns:a16="http://schemas.microsoft.com/office/drawing/2014/main" id="{ACEBD029-343F-E86D-B877-539179C80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2255" y="2991257"/>
            <a:ext cx="2439467" cy="243191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2C52962-5DC4-FA8D-7A7C-B962C84049A8}"/>
              </a:ext>
            </a:extLst>
          </p:cNvPr>
          <p:cNvSpPr txBox="1">
            <a:spLocks/>
          </p:cNvSpPr>
          <p:nvPr/>
        </p:nvSpPr>
        <p:spPr>
          <a:xfrm>
            <a:off x="676808" y="250091"/>
            <a:ext cx="7337981" cy="608035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a:latin typeface="Girl Scout Text Book"/>
              </a:rPr>
              <a:t>Digital Cookie is the online platform that Girl Scouts and caregivers use for digital cookie sales.</a:t>
            </a:r>
          </a:p>
          <a:p>
            <a:pPr marL="457200" indent="-457200">
              <a:buFont typeface="Arial" panose="020B0604020202020204" pitchFamily="34" charset="0"/>
              <a:buChar char="•"/>
            </a:pPr>
            <a:r>
              <a:rPr lang="en-US" sz="2800">
                <a:latin typeface="Girl Scout Text Book" panose="02020003000000000000"/>
              </a:rPr>
              <a:t>All </a:t>
            </a:r>
            <a:r>
              <a:rPr lang="en-US">
                <a:latin typeface="Girl Scout Text Book" panose="02020003000000000000"/>
              </a:rPr>
              <a:t>Girl Scout</a:t>
            </a:r>
            <a:r>
              <a:rPr lang="en-US" sz="2800">
                <a:latin typeface="Girl Scout Text Book" panose="02020003000000000000"/>
              </a:rPr>
              <a:t>s and their families will get access to </a:t>
            </a:r>
            <a:r>
              <a:rPr lang="en-US" sz="2800" b="1">
                <a:solidFill>
                  <a:srgbClr val="0260A3"/>
                </a:solidFill>
                <a:latin typeface="Girl Scout Text Book" panose="02020003000000000000"/>
                <a:hlinkClick r:id="rId3">
                  <a:extLst>
                    <a:ext uri="{A12FA001-AC4F-418D-AE19-62706E023703}">
                      <ahyp:hlinkClr xmlns:ahyp="http://schemas.microsoft.com/office/drawing/2018/hyperlinkcolor" val="tx"/>
                    </a:ext>
                  </a:extLst>
                </a:hlinkClick>
              </a:rPr>
              <a:t>Digital Cookie</a:t>
            </a:r>
            <a:r>
              <a:rPr lang="en-US" sz="2800">
                <a:latin typeface="Girl Scout Text Book" panose="02020003000000000000"/>
              </a:rPr>
              <a:t> on Feb 1</a:t>
            </a:r>
          </a:p>
          <a:p>
            <a:pPr marL="457200" indent="-457200">
              <a:buFont typeface="Arial" panose="020B0604020202020204" pitchFamily="34" charset="0"/>
              <a:buChar char="•"/>
            </a:pPr>
            <a:r>
              <a:rPr lang="en-US" sz="2800">
                <a:latin typeface="Girl Scout Text Book" panose="02020003000000000000"/>
              </a:rPr>
              <a:t>Use your Digital Cookie account to:</a:t>
            </a:r>
          </a:p>
          <a:p>
            <a:pPr marL="914400" lvl="1" indent="-457200">
              <a:buFont typeface="Arial" panose="020B0604020202020204" pitchFamily="34" charset="0"/>
              <a:buChar char="•"/>
            </a:pPr>
            <a:r>
              <a:rPr lang="en-US">
                <a:effectLst/>
                <a:latin typeface="Girl Scout Text Book" panose="02020003000000000000"/>
              </a:rPr>
              <a:t>set up </a:t>
            </a:r>
            <a:r>
              <a:rPr lang="en-US">
                <a:latin typeface="Girl Scout Text Book" panose="02020003000000000000"/>
              </a:rPr>
              <a:t>your</a:t>
            </a:r>
            <a:r>
              <a:rPr lang="en-US">
                <a:effectLst/>
                <a:latin typeface="Girl Scout Text Book" panose="02020003000000000000"/>
              </a:rPr>
              <a:t> online sales link (shipped cookie orders, in-person delivery)</a:t>
            </a:r>
          </a:p>
          <a:p>
            <a:pPr marL="457200" indent="-457200">
              <a:buFont typeface="Arial" panose="020B0604020202020204" pitchFamily="34" charset="0"/>
              <a:buChar char="•"/>
            </a:pPr>
            <a:r>
              <a:rPr lang="en-US">
                <a:effectLst/>
                <a:latin typeface="Girl Scout Text Book" panose="02020003000000000000"/>
              </a:rPr>
              <a:t>Share</a:t>
            </a:r>
            <a:r>
              <a:rPr lang="en-US">
                <a:latin typeface="Girl Scout Text Book" panose="02020003000000000000"/>
              </a:rPr>
              <a:t> this link by email, text, social media, or even parent/guardian workspaces</a:t>
            </a:r>
          </a:p>
        </p:txBody>
      </p:sp>
    </p:spTree>
    <p:extLst>
      <p:ext uri="{BB962C8B-B14F-4D97-AF65-F5344CB8AC3E}">
        <p14:creationId xmlns:p14="http://schemas.microsoft.com/office/powerpoint/2010/main" val="2285370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D134-BB5C-404B-9A14-098DDB06DD0E}"/>
              </a:ext>
            </a:extLst>
          </p:cNvPr>
          <p:cNvSpPr>
            <a:spLocks noGrp="1"/>
          </p:cNvSpPr>
          <p:nvPr>
            <p:ph type="title"/>
          </p:nvPr>
        </p:nvSpPr>
        <p:spPr>
          <a:xfrm>
            <a:off x="350520" y="820029"/>
            <a:ext cx="3072303" cy="1325563"/>
          </a:xfrm>
        </p:spPr>
        <p:txBody>
          <a:bodyPr>
            <a:normAutofit fontScale="90000"/>
          </a:bodyPr>
          <a:lstStyle/>
          <a:p>
            <a:r>
              <a:rPr lang="en-US" b="1">
                <a:latin typeface="Girl Scout Text Book"/>
              </a:rPr>
              <a:t>What’s New for 2025</a:t>
            </a:r>
            <a:endParaRPr lang="en-US" b="1"/>
          </a:p>
        </p:txBody>
      </p:sp>
      <p:pic>
        <p:nvPicPr>
          <p:cNvPr id="12" name="Picture 11" descr="A colorful pixelated image of a cookie&#10;&#10;Description automatically generated">
            <a:extLst>
              <a:ext uri="{FF2B5EF4-FFF2-40B4-BE49-F238E27FC236}">
                <a16:creationId xmlns:a16="http://schemas.microsoft.com/office/drawing/2014/main" id="{728FEBB3-D913-A73F-5CF1-C060D38DD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506" y="2388228"/>
            <a:ext cx="2081544" cy="2081544"/>
          </a:xfrm>
          <a:prstGeom prst="rect">
            <a:avLst/>
          </a:prstGeom>
        </p:spPr>
      </p:pic>
      <p:sp>
        <p:nvSpPr>
          <p:cNvPr id="6" name="Content Placeholder 2">
            <a:extLst>
              <a:ext uri="{FF2B5EF4-FFF2-40B4-BE49-F238E27FC236}">
                <a16:creationId xmlns:a16="http://schemas.microsoft.com/office/drawing/2014/main" id="{AA13F36D-A77D-A280-6DCE-A7DC507E8983}"/>
              </a:ext>
            </a:extLst>
          </p:cNvPr>
          <p:cNvSpPr txBox="1">
            <a:spLocks/>
          </p:cNvSpPr>
          <p:nvPr/>
        </p:nvSpPr>
        <p:spPr>
          <a:xfrm>
            <a:off x="3719383" y="210065"/>
            <a:ext cx="8122097" cy="6512011"/>
          </a:xfrm>
          <a:prstGeom prst="rect">
            <a:avLst/>
          </a:prstGeom>
        </p:spPr>
        <p:txBody>
          <a:bodyPr vert="horz" lIns="91440" tIns="45720" rIns="91440" bIns="45720" rtlCol="0" anchor="t">
            <a:normAutofit/>
          </a:bodyPr>
          <a:lstStyle>
            <a:lvl1pPr marL="228600" indent="-228600" algn="ctr"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ctr"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ctr"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ctr"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ctr"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r>
              <a:rPr lang="en-US" sz="3200" kern="100">
                <a:latin typeface="Girl Scout Text Book"/>
                <a:ea typeface="Calibri" panose="020F0502020204030204" pitchFamily="34" charset="0"/>
                <a:cs typeface="Times New Roman"/>
              </a:rPr>
              <a:t>Mobile App Updates:</a:t>
            </a:r>
          </a:p>
          <a:p>
            <a:pPr marL="342900" indent="-342900" algn="l">
              <a:buFont typeface="Arial" panose="020B0604020202020204" pitchFamily="34" charset="0"/>
              <a:buChar char="•"/>
            </a:pPr>
            <a:r>
              <a:rPr lang="en-US" sz="3200" kern="100">
                <a:latin typeface="Girl Scout Text Book"/>
                <a:ea typeface="Calibri" panose="020F0502020204030204" pitchFamily="34" charset="0"/>
                <a:cs typeface="Times New Roman"/>
              </a:rPr>
              <a:t>You can now accept credit card, </a:t>
            </a:r>
            <a:r>
              <a:rPr lang="en-US" sz="3200" kern="100">
                <a:effectLst/>
                <a:latin typeface="Girl Scout Text Book"/>
                <a:ea typeface="Calibri" panose="020F0502020204030204" pitchFamily="34" charset="0"/>
                <a:cs typeface="Times New Roman"/>
              </a:rPr>
              <a:t>Venmo and </a:t>
            </a:r>
            <a:r>
              <a:rPr lang="en-US" sz="3200" kern="100">
                <a:latin typeface="Girl Scout Text Book"/>
                <a:ea typeface="Calibri" panose="020F0502020204030204" pitchFamily="34" charset="0"/>
                <a:cs typeface="Times New Roman"/>
              </a:rPr>
              <a:t>PayPal</a:t>
            </a:r>
            <a:r>
              <a:rPr lang="en-US" sz="3200" kern="100">
                <a:effectLst/>
                <a:latin typeface="Girl Scout Text Book"/>
                <a:ea typeface="Calibri" panose="020F0502020204030204" pitchFamily="34" charset="0"/>
                <a:cs typeface="Times New Roman"/>
              </a:rPr>
              <a:t> </a:t>
            </a:r>
            <a:r>
              <a:rPr lang="en-US" sz="3200" kern="100">
                <a:latin typeface="Girl Scout Text Book"/>
                <a:ea typeface="Calibri" panose="020F0502020204030204" pitchFamily="34" charset="0"/>
                <a:cs typeface="Times New Roman"/>
              </a:rPr>
              <a:t>as payment for in-person sales using the mobile app.</a:t>
            </a:r>
          </a:p>
          <a:p>
            <a:pPr marL="800100" lvl="1" indent="-342900" algn="l">
              <a:buFont typeface="Arial" panose="020B0604020202020204" pitchFamily="34" charset="0"/>
              <a:buChar char="•"/>
            </a:pPr>
            <a:r>
              <a:rPr lang="en-US" sz="3200" kern="100">
                <a:effectLst/>
                <a:latin typeface="Girl Scout Text Book"/>
                <a:ea typeface="Calibri" panose="020F0502020204030204" pitchFamily="34" charset="0"/>
                <a:cs typeface="Times New Roman"/>
              </a:rPr>
              <a:t>Be sure to do</a:t>
            </a:r>
            <a:r>
              <a:rPr lang="en-US" sz="3200" kern="100">
                <a:latin typeface="Girl Scout Text Book"/>
                <a:ea typeface="Calibri" panose="020F0502020204030204" pitchFamily="34" charset="0"/>
                <a:cs typeface="Times New Roman"/>
              </a:rPr>
              <a:t>wnload the latest version of the app!</a:t>
            </a:r>
            <a:r>
              <a:rPr lang="en-US" sz="3200" kern="100">
                <a:effectLst/>
                <a:latin typeface="Girl Scout Text Book"/>
                <a:ea typeface="Calibri" panose="020F0502020204030204" pitchFamily="34" charset="0"/>
                <a:cs typeface="Times New Roman"/>
              </a:rPr>
              <a:t> </a:t>
            </a:r>
          </a:p>
          <a:p>
            <a:pPr marL="342900" indent="-342900" algn="l">
              <a:buFont typeface="Arial" panose="020B0604020202020204" pitchFamily="34" charset="0"/>
              <a:buChar char="•"/>
            </a:pPr>
            <a:r>
              <a:rPr lang="en-US" sz="3200">
                <a:latin typeface="Girl Scout Text Book"/>
                <a:ea typeface="Calibri" panose="020F0502020204030204" pitchFamily="34" charset="0"/>
              </a:rPr>
              <a:t>Quicker customer check-out process</a:t>
            </a:r>
          </a:p>
          <a:p>
            <a:pPr marL="800100" lvl="1" indent="-342900" algn="l">
              <a:buFont typeface="Arial" panose="020B0604020202020204" pitchFamily="34" charset="0"/>
              <a:buChar char="•"/>
            </a:pPr>
            <a:r>
              <a:rPr lang="en-US" sz="3200">
                <a:latin typeface="Girl Scout Text Book"/>
                <a:ea typeface="Calibri" panose="020F0502020204030204" pitchFamily="34" charset="0"/>
              </a:rPr>
              <a:t>No longer required to fill in their name, address, and zip code</a:t>
            </a:r>
          </a:p>
          <a:p>
            <a:pPr marL="800100" lvl="1" indent="-342900" algn="l">
              <a:buFont typeface="Arial" panose="020B0604020202020204" pitchFamily="34" charset="0"/>
              <a:buChar char="•"/>
            </a:pPr>
            <a:endParaRPr lang="en-US" sz="2000">
              <a:ea typeface="Calibri" panose="020F0502020204030204" pitchFamily="34" charset="0"/>
            </a:endParaRPr>
          </a:p>
        </p:txBody>
      </p:sp>
    </p:spTree>
    <p:extLst>
      <p:ext uri="{BB962C8B-B14F-4D97-AF65-F5344CB8AC3E}">
        <p14:creationId xmlns:p14="http://schemas.microsoft.com/office/powerpoint/2010/main" val="2321339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8735948" y="250091"/>
            <a:ext cx="3531137" cy="2976663"/>
          </a:xfrm>
        </p:spPr>
        <p:txBody>
          <a:bodyPr>
            <a:normAutofit/>
          </a:bodyPr>
          <a:lstStyle/>
          <a:p>
            <a:pPr algn="ctr"/>
            <a:r>
              <a:rPr lang="en-US" sz="4400" b="1"/>
              <a:t>Digital Cookie</a:t>
            </a:r>
            <a:br>
              <a:rPr lang="en-US" sz="4400" b="1"/>
            </a:br>
            <a:r>
              <a:rPr lang="en-US" sz="4400" b="1"/>
              <a:t>Resources</a:t>
            </a:r>
          </a:p>
        </p:txBody>
      </p:sp>
      <p:pic>
        <p:nvPicPr>
          <p:cNvPr id="1026" name="Picture 2" descr="A colorful pixelated image of a cookie&#10;&#10;Description automatically generated">
            <a:extLst>
              <a:ext uri="{FF2B5EF4-FFF2-40B4-BE49-F238E27FC236}">
                <a16:creationId xmlns:a16="http://schemas.microsoft.com/office/drawing/2014/main" id="{ACEBD029-343F-E86D-B877-539179C80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7607" y="3016689"/>
            <a:ext cx="2133670" cy="212706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2C52962-5DC4-FA8D-7A7C-B962C84049A8}"/>
              </a:ext>
            </a:extLst>
          </p:cNvPr>
          <p:cNvSpPr txBox="1">
            <a:spLocks/>
          </p:cNvSpPr>
          <p:nvPr/>
        </p:nvSpPr>
        <p:spPr>
          <a:xfrm>
            <a:off x="775663" y="526677"/>
            <a:ext cx="7720330" cy="579813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b="1">
                <a:latin typeface="Girl Scout Text Book" panose="02020003000000000000"/>
                <a:hlinkClick r:id="rId3"/>
              </a:rPr>
              <a:t>Family Cookie Guide</a:t>
            </a:r>
            <a:endParaRPr lang="en-US" b="1">
              <a:latin typeface="Girl Scout Text Book" panose="02020003000000000000"/>
            </a:endParaRPr>
          </a:p>
          <a:p>
            <a:pPr marL="457200" indent="-457200">
              <a:buFont typeface="Arial"/>
              <a:buChar char="•"/>
            </a:pPr>
            <a:r>
              <a:rPr lang="en-US" b="1">
                <a:latin typeface="Girl Scout Text Book" panose="02020003000000000000"/>
                <a:hlinkClick r:id="rId4"/>
              </a:rPr>
              <a:t>Digital Cookie Help Center for Girl Scouts and Families</a:t>
            </a:r>
            <a:r>
              <a:rPr lang="en-US">
                <a:latin typeface="Girl Scout Text Book" panose="02020003000000000000"/>
              </a:rPr>
              <a:t> on </a:t>
            </a:r>
            <a:r>
              <a:rPr lang="en-US" b="1">
                <a:latin typeface="Girl Scout Text Book" panose="02020003000000000000"/>
                <a:hlinkClick r:id="rId5"/>
              </a:rPr>
              <a:t>Cookie Central</a:t>
            </a:r>
          </a:p>
          <a:p>
            <a:pPr marL="457200" indent="-457200">
              <a:buFont typeface="Arial" panose="020B0604020202020204" pitchFamily="34" charset="0"/>
              <a:buChar char="•"/>
            </a:pPr>
            <a:r>
              <a:rPr lang="en-US">
                <a:latin typeface="Girl Scout Text Book" panose="02020003000000000000"/>
              </a:rPr>
              <a:t>Help section in the Digital Cookie site with tip sheets &amp; videos</a:t>
            </a:r>
          </a:p>
          <a:p>
            <a:pPr marL="0" indent="0"/>
            <a:endParaRPr lang="en-US">
              <a:latin typeface="Girl Scout Text Book" panose="02020003000000000000"/>
            </a:endParaRPr>
          </a:p>
          <a:p>
            <a:pPr marL="0" indent="0"/>
            <a:r>
              <a:rPr lang="en-US">
                <a:latin typeface="Girl Scout Text Book" panose="02020003000000000000"/>
              </a:rPr>
              <a:t>Email us at </a:t>
            </a:r>
            <a:r>
              <a:rPr lang="en-US" b="1">
                <a:latin typeface="Girl Scout Text Book" panose="02020003000000000000"/>
                <a:hlinkClick r:id="rId6"/>
              </a:rPr>
              <a:t>girlscouts@girlscoutsrv.org</a:t>
            </a:r>
            <a:r>
              <a:rPr lang="en-US">
                <a:latin typeface="Girl Scout Text Book" panose="02020003000000000000"/>
              </a:rPr>
              <a:t> or call us at 800-845-0787 for additional assistance!</a:t>
            </a:r>
          </a:p>
          <a:p>
            <a:pPr marL="914400" lvl="1" indent="-457200">
              <a:buFont typeface="Arial" panose="020B0604020202020204" pitchFamily="34" charset="0"/>
              <a:buChar char="•"/>
            </a:pPr>
            <a:endParaRPr lang="en-US">
              <a:effectLst/>
              <a:latin typeface="Girl Scout Text Book" panose="02020003000000000000"/>
            </a:endParaRPr>
          </a:p>
          <a:p>
            <a:pPr marL="914400" lvl="1" indent="-457200">
              <a:buFont typeface="Arial" panose="020B0604020202020204" pitchFamily="34" charset="0"/>
              <a:buChar char="•"/>
            </a:pPr>
            <a:endParaRPr lang="en-US">
              <a:effectLst/>
              <a:latin typeface="Girl Scout Text Book" panose="02020003000000000000"/>
            </a:endParaRPr>
          </a:p>
        </p:txBody>
      </p:sp>
    </p:spTree>
    <p:extLst>
      <p:ext uri="{BB962C8B-B14F-4D97-AF65-F5344CB8AC3E}">
        <p14:creationId xmlns:p14="http://schemas.microsoft.com/office/powerpoint/2010/main" val="2070915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85598" y="106817"/>
            <a:ext cx="6074004" cy="1103377"/>
          </a:xfrm>
        </p:spPr>
        <p:txBody>
          <a:bodyPr>
            <a:normAutofit/>
          </a:bodyPr>
          <a:lstStyle/>
          <a:p>
            <a:pPr algn="ctr"/>
            <a:r>
              <a:rPr lang="en-US" sz="4400" b="1"/>
              <a:t>What we will cover…</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547522" y="1053152"/>
            <a:ext cx="7501477" cy="4337997"/>
          </a:xfrm>
        </p:spPr>
        <p:txBody>
          <a:bodyPr>
            <a:normAutofit fontScale="85000" lnSpcReduction="20000"/>
          </a:bodyPr>
          <a:lstStyle/>
          <a:p>
            <a:pPr marL="342900" indent="-342900">
              <a:buFont typeface="Arial" panose="020B0604020202020204" pitchFamily="34" charset="0"/>
              <a:buChar char="•"/>
            </a:pPr>
            <a:r>
              <a:rPr lang="en-US"/>
              <a:t>New Mascot &amp; Theme</a:t>
            </a:r>
          </a:p>
          <a:p>
            <a:pPr marL="342900" indent="-342900">
              <a:buFont typeface="Arial" panose="020B0604020202020204" pitchFamily="34" charset="0"/>
              <a:buChar char="•"/>
            </a:pPr>
            <a:r>
              <a:rPr lang="en-US"/>
              <a:t>Cookie Program Overview</a:t>
            </a:r>
          </a:p>
          <a:p>
            <a:pPr marL="342900" indent="-342900">
              <a:buFont typeface="Arial" panose="020B0604020202020204" pitchFamily="34" charset="0"/>
              <a:buChar char="•"/>
            </a:pPr>
            <a:r>
              <a:rPr lang="en-US"/>
              <a:t>Parent/Guardian Participation</a:t>
            </a:r>
          </a:p>
          <a:p>
            <a:pPr marL="342900" indent="-342900">
              <a:buFont typeface="Arial" panose="020B0604020202020204" pitchFamily="34" charset="0"/>
              <a:buChar char="•"/>
            </a:pPr>
            <a:r>
              <a:rPr lang="en-US"/>
              <a:t>Ways to Sell</a:t>
            </a:r>
          </a:p>
          <a:p>
            <a:pPr marL="342900" indent="-342900">
              <a:buFont typeface="Arial" panose="020B0604020202020204" pitchFamily="34" charset="0"/>
              <a:buChar char="•"/>
            </a:pPr>
            <a:r>
              <a:rPr lang="en-US"/>
              <a:t>Troop/Individual Goals</a:t>
            </a:r>
          </a:p>
          <a:p>
            <a:pPr marL="342900" indent="-342900">
              <a:buFont typeface="Arial" panose="020B0604020202020204" pitchFamily="34" charset="0"/>
              <a:buChar char="•"/>
            </a:pPr>
            <a:r>
              <a:rPr lang="en-US"/>
              <a:t>Communication + Cookie Schedule</a:t>
            </a:r>
          </a:p>
          <a:p>
            <a:pPr marL="342900" indent="-342900">
              <a:buFont typeface="Arial" panose="020B0604020202020204" pitchFamily="34" charset="0"/>
              <a:buChar char="•"/>
            </a:pPr>
            <a:r>
              <a:rPr lang="en-US"/>
              <a:t>Finances</a:t>
            </a:r>
          </a:p>
          <a:p>
            <a:pPr marL="342900" indent="-342900">
              <a:buFont typeface="Arial" panose="020B0604020202020204" pitchFamily="34" charset="0"/>
              <a:buChar char="•"/>
            </a:pPr>
            <a:r>
              <a:rPr lang="en-US"/>
              <a:t>Online Family Cookie Responsibility Form</a:t>
            </a:r>
          </a:p>
          <a:p>
            <a:pPr marL="342900" indent="-342900">
              <a:buFont typeface="Arial" panose="020B0604020202020204" pitchFamily="34" charset="0"/>
              <a:buChar char="•"/>
            </a:pPr>
            <a:r>
              <a:rPr lang="en-US"/>
              <a:t>Online Cookie Systems</a:t>
            </a:r>
          </a:p>
          <a:p>
            <a:pPr marL="342900" indent="-342900">
              <a:buFont typeface="Arial" panose="020B0604020202020204" pitchFamily="34" charset="0"/>
              <a:buChar char="•"/>
            </a:pPr>
            <a:r>
              <a:rPr lang="en-US"/>
              <a:t>Thank You! + Q&amp;A</a:t>
            </a:r>
          </a:p>
          <a:p>
            <a:pPr marL="0" indent="0" algn="ctr"/>
            <a:endParaRPr lang="en-US" sz="2400"/>
          </a:p>
        </p:txBody>
      </p:sp>
      <p:pic>
        <p:nvPicPr>
          <p:cNvPr id="7" name="Picture 6" descr="A panda and flowers on a white background&#10;&#10;Description automatically generated">
            <a:extLst>
              <a:ext uri="{FF2B5EF4-FFF2-40B4-BE49-F238E27FC236}">
                <a16:creationId xmlns:a16="http://schemas.microsoft.com/office/drawing/2014/main" id="{9002BA11-B496-43BE-1996-C1444AF58A25}"/>
              </a:ext>
            </a:extLst>
          </p:cNvPr>
          <p:cNvPicPr>
            <a:picLocks noChangeAspect="1"/>
          </p:cNvPicPr>
          <p:nvPr/>
        </p:nvPicPr>
        <p:blipFill>
          <a:blip r:embed="rId2"/>
          <a:stretch>
            <a:fillRect/>
          </a:stretch>
        </p:blipFill>
        <p:spPr>
          <a:xfrm>
            <a:off x="0" y="5187936"/>
            <a:ext cx="12192000" cy="1741714"/>
          </a:xfrm>
          <a:prstGeom prst="rect">
            <a:avLst/>
          </a:prstGeom>
        </p:spPr>
      </p:pic>
    </p:spTree>
    <p:extLst>
      <p:ext uri="{BB962C8B-B14F-4D97-AF65-F5344CB8AC3E}">
        <p14:creationId xmlns:p14="http://schemas.microsoft.com/office/powerpoint/2010/main" val="3829023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7960-B6BA-164C-B58E-B77B323D9C19}"/>
              </a:ext>
            </a:extLst>
          </p:cNvPr>
          <p:cNvSpPr>
            <a:spLocks noGrp="1"/>
          </p:cNvSpPr>
          <p:nvPr>
            <p:ph type="title"/>
          </p:nvPr>
        </p:nvSpPr>
        <p:spPr>
          <a:xfrm>
            <a:off x="649664" y="205273"/>
            <a:ext cx="10515600" cy="1474237"/>
          </a:xfrm>
        </p:spPr>
        <p:txBody>
          <a:bodyPr>
            <a:normAutofit/>
          </a:bodyPr>
          <a:lstStyle/>
          <a:p>
            <a:r>
              <a:rPr lang="en-US" sz="6600"/>
              <a:t>Thank You!</a:t>
            </a:r>
          </a:p>
        </p:txBody>
      </p:sp>
      <p:sp>
        <p:nvSpPr>
          <p:cNvPr id="3" name="Content Placeholder 2">
            <a:extLst>
              <a:ext uri="{FF2B5EF4-FFF2-40B4-BE49-F238E27FC236}">
                <a16:creationId xmlns:a16="http://schemas.microsoft.com/office/drawing/2014/main" id="{AF98A231-77C3-B74D-9982-4AD7BB6E3679}"/>
              </a:ext>
            </a:extLst>
          </p:cNvPr>
          <p:cNvSpPr>
            <a:spLocks noGrp="1"/>
          </p:cNvSpPr>
          <p:nvPr>
            <p:ph idx="1"/>
          </p:nvPr>
        </p:nvSpPr>
        <p:spPr>
          <a:xfrm>
            <a:off x="772212" y="1548882"/>
            <a:ext cx="10515599" cy="914400"/>
          </a:xfrm>
        </p:spPr>
        <p:txBody>
          <a:bodyPr>
            <a:normAutofit/>
          </a:bodyPr>
          <a:lstStyle/>
          <a:p>
            <a:r>
              <a:rPr lang="en-US" sz="4400"/>
              <a:t>Questions?</a:t>
            </a:r>
            <a:endParaRPr lang="en-US" sz="4400" b="1"/>
          </a:p>
        </p:txBody>
      </p:sp>
      <p:pic>
        <p:nvPicPr>
          <p:cNvPr id="5" name="Picture 4">
            <a:extLst>
              <a:ext uri="{FF2B5EF4-FFF2-40B4-BE49-F238E27FC236}">
                <a16:creationId xmlns:a16="http://schemas.microsoft.com/office/drawing/2014/main" id="{84A2FFB3-4C2E-F1E7-B42C-B52977DE37D7}"/>
              </a:ext>
            </a:extLst>
          </p:cNvPr>
          <p:cNvPicPr>
            <a:picLocks noChangeAspect="1"/>
          </p:cNvPicPr>
          <p:nvPr/>
        </p:nvPicPr>
        <p:blipFill>
          <a:blip r:embed="rId2"/>
          <a:stretch>
            <a:fillRect/>
          </a:stretch>
        </p:blipFill>
        <p:spPr>
          <a:xfrm>
            <a:off x="4383487" y="2416169"/>
            <a:ext cx="3425026" cy="2761319"/>
          </a:xfrm>
          <a:prstGeom prst="rect">
            <a:avLst/>
          </a:prstGeom>
        </p:spPr>
      </p:pic>
    </p:spTree>
    <p:extLst>
      <p:ext uri="{BB962C8B-B14F-4D97-AF65-F5344CB8AC3E}">
        <p14:creationId xmlns:p14="http://schemas.microsoft.com/office/powerpoint/2010/main" val="178381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E40A79-78EB-CD4B-1B00-D208C7C0156D}"/>
              </a:ext>
            </a:extLst>
          </p:cNvPr>
          <p:cNvSpPr>
            <a:spLocks noGrp="1"/>
          </p:cNvSpPr>
          <p:nvPr>
            <p:ph sz="half" idx="2"/>
          </p:nvPr>
        </p:nvSpPr>
        <p:spPr>
          <a:xfrm>
            <a:off x="6444826" y="854110"/>
            <a:ext cx="5554824" cy="5024176"/>
          </a:xfrm>
        </p:spPr>
        <p:txBody>
          <a:bodyPr vert="horz" lIns="91440" tIns="45720" rIns="91440" bIns="45720" rtlCol="0" anchor="t">
            <a:normAutofit/>
          </a:bodyPr>
          <a:lstStyle/>
          <a:p>
            <a:pPr marL="457200" indent="-457200">
              <a:buFont typeface="Arial" panose="020B0604020202020204" pitchFamily="34" charset="0"/>
              <a:buChar char="•"/>
            </a:pPr>
            <a:r>
              <a:rPr lang="en-US" sz="3200">
                <a:latin typeface="Girl Scout Text Book"/>
              </a:rPr>
              <a:t>New Cookie Mascot Noodles the Panda &amp; Theme</a:t>
            </a:r>
          </a:p>
          <a:p>
            <a:pPr marL="457200" indent="-457200">
              <a:buFont typeface="Arial" panose="020B0604020202020204" pitchFamily="34" charset="0"/>
              <a:buChar char="•"/>
            </a:pPr>
            <a:r>
              <a:rPr lang="en-US" sz="3200">
                <a:latin typeface="Girl Scout Text Book"/>
              </a:rPr>
              <a:t>Earn rewards featuring Noodles the Panda</a:t>
            </a:r>
          </a:p>
        </p:txBody>
      </p:sp>
      <p:pic>
        <p:nvPicPr>
          <p:cNvPr id="4" name="Picture Placeholder 3" descr="A panda bear with arms up&#10;&#10;Description automatically generated">
            <a:extLst>
              <a:ext uri="{FF2B5EF4-FFF2-40B4-BE49-F238E27FC236}">
                <a16:creationId xmlns:a16="http://schemas.microsoft.com/office/drawing/2014/main" id="{78CEC7CC-005B-D1A3-3E00-783D6574AA93}"/>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928"/>
          <a:stretch/>
        </p:blipFill>
        <p:spPr>
          <a:xfrm>
            <a:off x="0" y="1050725"/>
            <a:ext cx="4856665" cy="5133955"/>
          </a:xfrm>
          <a:prstGeom prst="rect">
            <a:avLst/>
          </a:prstGeom>
          <a:noFill/>
        </p:spPr>
      </p:pic>
      <p:sp>
        <p:nvSpPr>
          <p:cNvPr id="2" name="Title 1">
            <a:extLst>
              <a:ext uri="{FF2B5EF4-FFF2-40B4-BE49-F238E27FC236}">
                <a16:creationId xmlns:a16="http://schemas.microsoft.com/office/drawing/2014/main" id="{7455269D-03F2-3CD0-F612-BA63D2C50744}"/>
              </a:ext>
            </a:extLst>
          </p:cNvPr>
          <p:cNvSpPr>
            <a:spLocks noGrp="1"/>
          </p:cNvSpPr>
          <p:nvPr>
            <p:ph type="title"/>
          </p:nvPr>
        </p:nvSpPr>
        <p:spPr>
          <a:xfrm>
            <a:off x="3473401" y="165190"/>
            <a:ext cx="5257800" cy="887794"/>
          </a:xfrm>
        </p:spPr>
        <p:txBody>
          <a:bodyPr anchor="ctr">
            <a:normAutofit/>
          </a:bodyPr>
          <a:lstStyle/>
          <a:p>
            <a:r>
              <a:rPr lang="en-US" b="1"/>
              <a:t>NEW FOR 2025</a:t>
            </a:r>
          </a:p>
        </p:txBody>
      </p:sp>
      <p:pic>
        <p:nvPicPr>
          <p:cNvPr id="5" name="Picture 4" descr="A clear bag with a panda face&#10;&#10;Description automatically generated">
            <a:extLst>
              <a:ext uri="{FF2B5EF4-FFF2-40B4-BE49-F238E27FC236}">
                <a16:creationId xmlns:a16="http://schemas.microsoft.com/office/drawing/2014/main" id="{002BF389-E558-5DFC-516A-437CAC3EE489}"/>
              </a:ext>
            </a:extLst>
          </p:cNvPr>
          <p:cNvPicPr>
            <a:picLocks noChangeAspect="1"/>
          </p:cNvPicPr>
          <p:nvPr/>
        </p:nvPicPr>
        <p:blipFill>
          <a:blip r:embed="rId4"/>
          <a:stretch>
            <a:fillRect/>
          </a:stretch>
        </p:blipFill>
        <p:spPr>
          <a:xfrm>
            <a:off x="9947476" y="3433297"/>
            <a:ext cx="1506973" cy="2054578"/>
          </a:xfrm>
          <a:prstGeom prst="rect">
            <a:avLst/>
          </a:prstGeom>
        </p:spPr>
      </p:pic>
      <p:pic>
        <p:nvPicPr>
          <p:cNvPr id="6" name="Picture 5" descr="A green shirt with a panda on it&#10;&#10;Description automatically generated">
            <a:extLst>
              <a:ext uri="{FF2B5EF4-FFF2-40B4-BE49-F238E27FC236}">
                <a16:creationId xmlns:a16="http://schemas.microsoft.com/office/drawing/2014/main" id="{1145CD43-0E54-E477-89B7-32139C78B139}"/>
              </a:ext>
            </a:extLst>
          </p:cNvPr>
          <p:cNvPicPr>
            <a:picLocks noChangeAspect="1"/>
          </p:cNvPicPr>
          <p:nvPr/>
        </p:nvPicPr>
        <p:blipFill>
          <a:blip r:embed="rId5"/>
          <a:stretch>
            <a:fillRect/>
          </a:stretch>
        </p:blipFill>
        <p:spPr>
          <a:xfrm>
            <a:off x="7939622" y="3431822"/>
            <a:ext cx="1783866" cy="2252134"/>
          </a:xfrm>
          <a:prstGeom prst="rect">
            <a:avLst/>
          </a:prstGeom>
        </p:spPr>
      </p:pic>
      <p:pic>
        <p:nvPicPr>
          <p:cNvPr id="8" name="Picture 7" descr="A hammock and a bag&#10;&#10;Description automatically generated">
            <a:extLst>
              <a:ext uri="{FF2B5EF4-FFF2-40B4-BE49-F238E27FC236}">
                <a16:creationId xmlns:a16="http://schemas.microsoft.com/office/drawing/2014/main" id="{24123130-C049-9826-9AC5-4FE7240014DB}"/>
              </a:ext>
            </a:extLst>
          </p:cNvPr>
          <p:cNvPicPr>
            <a:picLocks noChangeAspect="1"/>
          </p:cNvPicPr>
          <p:nvPr/>
        </p:nvPicPr>
        <p:blipFill>
          <a:blip r:embed="rId6"/>
          <a:stretch>
            <a:fillRect/>
          </a:stretch>
        </p:blipFill>
        <p:spPr>
          <a:xfrm>
            <a:off x="5937914" y="3623481"/>
            <a:ext cx="1874293" cy="1874293"/>
          </a:xfrm>
          <a:prstGeom prst="rect">
            <a:avLst/>
          </a:prstGeom>
        </p:spPr>
      </p:pic>
    </p:spTree>
    <p:extLst>
      <p:ext uri="{BB962C8B-B14F-4D97-AF65-F5344CB8AC3E}">
        <p14:creationId xmlns:p14="http://schemas.microsoft.com/office/powerpoint/2010/main" val="2345856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and yellow lizard&#10;&#10;Description automatically generated">
            <a:extLst>
              <a:ext uri="{FF2B5EF4-FFF2-40B4-BE49-F238E27FC236}">
                <a16:creationId xmlns:a16="http://schemas.microsoft.com/office/drawing/2014/main" id="{3777AD33-1B4D-C9C1-6C84-34BC95C82239}"/>
              </a:ext>
            </a:extLst>
          </p:cNvPr>
          <p:cNvPicPr>
            <a:picLocks noChangeAspect="1"/>
          </p:cNvPicPr>
          <p:nvPr/>
        </p:nvPicPr>
        <p:blipFill>
          <a:blip r:embed="rId3"/>
          <a:stretch>
            <a:fillRect/>
          </a:stretch>
        </p:blipFill>
        <p:spPr>
          <a:xfrm>
            <a:off x="6646" y="4657725"/>
            <a:ext cx="12185354" cy="1162064"/>
          </a:xfrm>
          <a:prstGeom prst="rect">
            <a:avLst/>
          </a:prstGeom>
        </p:spPr>
      </p:pic>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834877" y="237935"/>
            <a:ext cx="10515600" cy="805420"/>
          </a:xfrm>
        </p:spPr>
        <p:txBody>
          <a:bodyPr anchor="ctr">
            <a:normAutofit/>
          </a:bodyPr>
          <a:lstStyle/>
          <a:p>
            <a:pPr algn="l"/>
            <a:r>
              <a:rPr lang="en-US" b="1"/>
              <a:t>Cookie Program Overview</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idx="1"/>
          </p:nvPr>
        </p:nvSpPr>
        <p:spPr>
          <a:xfrm>
            <a:off x="647697" y="1228711"/>
            <a:ext cx="10197782" cy="3551359"/>
          </a:xfrm>
        </p:spPr>
        <p:txBody>
          <a:bodyPr vert="horz" lIns="91440" tIns="45720" rIns="91440" bIns="45720" rtlCol="0" anchor="t">
            <a:normAutofit/>
          </a:bodyPr>
          <a:lstStyle/>
          <a:p>
            <a:pPr marL="457200" indent="-457200" algn="l">
              <a:lnSpc>
                <a:spcPct val="90000"/>
              </a:lnSpc>
              <a:buFont typeface="Arial" panose="020B0604020202020204" pitchFamily="34" charset="0"/>
              <a:buChar char="•"/>
            </a:pPr>
            <a:r>
              <a:rPr lang="en-US">
                <a:latin typeface="Girl Scout Text Book"/>
              </a:rPr>
              <a:t>Largest girl-led entrepreneurial program in the world</a:t>
            </a:r>
          </a:p>
          <a:p>
            <a:pPr marL="457200" indent="-457200" algn="l">
              <a:lnSpc>
                <a:spcPct val="90000"/>
              </a:lnSpc>
              <a:buFont typeface="Arial" panose="020B0604020202020204" pitchFamily="34" charset="0"/>
              <a:buChar char="•"/>
            </a:pPr>
            <a:r>
              <a:rPr lang="en-US">
                <a:latin typeface="Girl Scout Text Book"/>
              </a:rPr>
              <a:t>Gives Girl Scouts the opportunity to power new, unique, and amazing experiences while also learning essential life skills</a:t>
            </a:r>
          </a:p>
          <a:p>
            <a:pPr marL="457200" indent="-457200" algn="l">
              <a:lnSpc>
                <a:spcPct val="90000"/>
              </a:lnSpc>
              <a:buFont typeface="Arial" panose="020B0604020202020204" pitchFamily="34" charset="0"/>
              <a:buChar char="•"/>
            </a:pPr>
            <a:r>
              <a:rPr lang="en-US">
                <a:latin typeface="Girl Scout Text Book"/>
              </a:rPr>
              <a:t>The troop receives $1 in proceeds per package sold</a:t>
            </a:r>
          </a:p>
          <a:p>
            <a:pPr marL="457200" indent="-457200" algn="l">
              <a:lnSpc>
                <a:spcPct val="90000"/>
              </a:lnSpc>
              <a:buFont typeface="Arial" panose="020B0604020202020204" pitchFamily="34" charset="0"/>
              <a:buChar char="•"/>
            </a:pPr>
            <a:r>
              <a:rPr lang="en-US">
                <a:latin typeface="Girl Scout Text Book"/>
              </a:rPr>
              <a:t>All proceeds from the Cookie Program stay local!</a:t>
            </a:r>
            <a:endParaRPr lang="en-US"/>
          </a:p>
          <a:p>
            <a:pPr marL="457200" indent="-457200" algn="l">
              <a:lnSpc>
                <a:spcPct val="90000"/>
              </a:lnSpc>
              <a:buFont typeface="Arial" panose="020B0604020202020204" pitchFamily="34" charset="0"/>
              <a:buChar char="•"/>
            </a:pPr>
            <a:endParaRPr lang="en-US">
              <a:latin typeface="Girl Scout Text Book"/>
            </a:endParaRPr>
          </a:p>
          <a:p>
            <a:pPr marL="0" indent="0">
              <a:lnSpc>
                <a:spcPct val="90000"/>
              </a:lnSpc>
            </a:pPr>
            <a:endParaRPr lang="en-US" sz="1500"/>
          </a:p>
        </p:txBody>
      </p:sp>
    </p:spTree>
    <p:extLst>
      <p:ext uri="{BB962C8B-B14F-4D97-AF65-F5344CB8AC3E}">
        <p14:creationId xmlns:p14="http://schemas.microsoft.com/office/powerpoint/2010/main" val="1378130782"/>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38877-9CBC-9A7B-4985-B660E9F59597}"/>
              </a:ext>
            </a:extLst>
          </p:cNvPr>
          <p:cNvSpPr>
            <a:spLocks noGrp="1"/>
          </p:cNvSpPr>
          <p:nvPr>
            <p:ph type="title"/>
          </p:nvPr>
        </p:nvSpPr>
        <p:spPr>
          <a:xfrm>
            <a:off x="838200" y="365125"/>
            <a:ext cx="10515600" cy="1325563"/>
          </a:xfrm>
        </p:spPr>
        <p:txBody>
          <a:bodyPr anchor="ctr">
            <a:normAutofit/>
          </a:bodyPr>
          <a:lstStyle/>
          <a:p>
            <a:r>
              <a:rPr lang="en-US"/>
              <a:t>Add slide on Cookie Central</a:t>
            </a:r>
          </a:p>
        </p:txBody>
      </p:sp>
      <p:sp>
        <p:nvSpPr>
          <p:cNvPr id="3" name="Content Placeholder 2">
            <a:extLst>
              <a:ext uri="{FF2B5EF4-FFF2-40B4-BE49-F238E27FC236}">
                <a16:creationId xmlns:a16="http://schemas.microsoft.com/office/drawing/2014/main" id="{C5F3633C-5D36-3A31-3562-A5A18B3B2ADA}"/>
              </a:ext>
            </a:extLst>
          </p:cNvPr>
          <p:cNvSpPr>
            <a:spLocks noGrp="1"/>
          </p:cNvSpPr>
          <p:nvPr>
            <p:ph idx="1"/>
          </p:nvPr>
        </p:nvSpPr>
        <p:spPr>
          <a:xfrm>
            <a:off x="750999" y="2440209"/>
            <a:ext cx="10602799" cy="2796244"/>
          </a:xfrm>
        </p:spPr>
        <p:txBody>
          <a:bodyPr vert="horz" lIns="91440" tIns="45720" rIns="91440" bIns="45720" rtlCol="0" anchor="t">
            <a:normAutofit/>
          </a:bodyPr>
          <a:lstStyle/>
          <a:p>
            <a:pPr algn="l"/>
            <a:r>
              <a:rPr lang="en-US" sz="2000" b="1">
                <a:latin typeface="Girl Scout Text Book"/>
              </a:rPr>
              <a:t>Cookie Central is your online, one-stop hub for all things cookies! Use your mobile device’s camera to scan the QR code here or visit </a:t>
            </a:r>
            <a:r>
              <a:rPr lang="en-US" sz="2000" b="1">
                <a:latin typeface="Girl Scout Text Book"/>
                <a:hlinkClick r:id="rId2"/>
              </a:rPr>
              <a:t>CookieCentral</a:t>
            </a:r>
            <a:r>
              <a:rPr lang="en-US" sz="2000" b="1">
                <a:latin typeface="Girl Scout Text Book"/>
              </a:rPr>
              <a:t>. From there, you can:</a:t>
            </a:r>
            <a:endParaRPr lang="en-US" sz="2000" b="1"/>
          </a:p>
          <a:p>
            <a:pPr marL="457200" indent="-457200" algn="l">
              <a:buFont typeface="Arial"/>
              <a:buChar char="•"/>
            </a:pPr>
            <a:r>
              <a:rPr lang="en-US" sz="1600">
                <a:latin typeface="Girl Scout Text Book"/>
              </a:rPr>
              <a:t>Access online resources</a:t>
            </a:r>
            <a:endParaRPr lang="en-US" sz="1600"/>
          </a:p>
          <a:p>
            <a:pPr marL="457200" indent="-457200" algn="l">
              <a:buFont typeface="Arial"/>
              <a:buChar char="•"/>
            </a:pPr>
            <a:r>
              <a:rPr lang="en-US" sz="1600">
                <a:latin typeface="Girl Scout Text Book"/>
              </a:rPr>
              <a:t>Digital Cookie Help Center for Families</a:t>
            </a:r>
            <a:endParaRPr lang="en-US" sz="1600"/>
          </a:p>
          <a:p>
            <a:pPr marL="457200" indent="-457200" algn="l">
              <a:buFont typeface="Arial"/>
              <a:buChar char="•"/>
            </a:pPr>
            <a:r>
              <a:rPr lang="en-US" sz="1600">
                <a:latin typeface="Girl Scout Text Book"/>
              </a:rPr>
              <a:t>Printable resources (thank you cards, order card, door hangers, &amp; more)</a:t>
            </a:r>
            <a:endParaRPr lang="en-US" sz="1600"/>
          </a:p>
          <a:p>
            <a:pPr marL="457200" indent="-457200" algn="l">
              <a:buFont typeface="Arial"/>
              <a:buChar char="•"/>
            </a:pPr>
            <a:r>
              <a:rPr lang="en-US" sz="1600">
                <a:latin typeface="Girl Scout Text Book"/>
              </a:rPr>
              <a:t>View details on rewards, how to use Cookie Credits &amp; more!</a:t>
            </a:r>
            <a:endParaRPr lang="en-US" sz="1600"/>
          </a:p>
        </p:txBody>
      </p:sp>
      <p:pic>
        <p:nvPicPr>
          <p:cNvPr id="5" name="Picture Placeholder 4" descr="A purple sign with white text&#10;&#10;Description automatically generated">
            <a:extLst>
              <a:ext uri="{FF2B5EF4-FFF2-40B4-BE49-F238E27FC236}">
                <a16:creationId xmlns:a16="http://schemas.microsoft.com/office/drawing/2014/main" id="{FEC22DBF-5431-693A-01FF-00147E724081}"/>
              </a:ext>
            </a:extLst>
          </p:cNvPr>
          <p:cNvPicPr>
            <a:picLocks noGrp="1" noChangeAspect="1"/>
          </p:cNvPicPr>
          <p:nvPr>
            <p:ph type="pic" sz="quarter" idx="16"/>
          </p:nvPr>
        </p:nvPicPr>
        <p:blipFill rotWithShape="1">
          <a:blip r:embed="rId3"/>
          <a:srcRect b="3698"/>
          <a:stretch/>
        </p:blipFill>
        <p:spPr>
          <a:xfrm>
            <a:off x="979310" y="61117"/>
            <a:ext cx="10515599" cy="2379784"/>
          </a:xfrm>
          <a:noFill/>
        </p:spPr>
      </p:pic>
      <p:pic>
        <p:nvPicPr>
          <p:cNvPr id="7" name="Picture 6" descr="A qr code on a white background&#10;&#10;Description automatically generated">
            <a:extLst>
              <a:ext uri="{FF2B5EF4-FFF2-40B4-BE49-F238E27FC236}">
                <a16:creationId xmlns:a16="http://schemas.microsoft.com/office/drawing/2014/main" id="{455666E4-8F29-9B82-A8FE-E69C1AB57DF6}"/>
              </a:ext>
            </a:extLst>
          </p:cNvPr>
          <p:cNvPicPr>
            <a:picLocks noChangeAspect="1"/>
          </p:cNvPicPr>
          <p:nvPr/>
        </p:nvPicPr>
        <p:blipFill>
          <a:blip r:embed="rId4"/>
          <a:stretch>
            <a:fillRect/>
          </a:stretch>
        </p:blipFill>
        <p:spPr>
          <a:xfrm>
            <a:off x="9031341" y="3745993"/>
            <a:ext cx="2108689" cy="2127739"/>
          </a:xfrm>
          <a:prstGeom prst="rect">
            <a:avLst/>
          </a:prstGeom>
        </p:spPr>
      </p:pic>
    </p:spTree>
    <p:extLst>
      <p:ext uri="{BB962C8B-B14F-4D97-AF65-F5344CB8AC3E}">
        <p14:creationId xmlns:p14="http://schemas.microsoft.com/office/powerpoint/2010/main" val="653164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376504" y="529156"/>
            <a:ext cx="9191469" cy="720887"/>
          </a:xfrm>
        </p:spPr>
        <p:txBody>
          <a:bodyPr>
            <a:normAutofit/>
          </a:bodyPr>
          <a:lstStyle/>
          <a:p>
            <a:r>
              <a:rPr lang="en-US" sz="4400" b="1"/>
              <a:t>Your Cookie Materials</a:t>
            </a: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675862" y="1944210"/>
            <a:ext cx="6439313" cy="4245574"/>
          </a:xfrm>
        </p:spPr>
        <p:txBody>
          <a:bodyPr vert="horz" lIns="91440" tIns="45720" rIns="91440" bIns="45720" rtlCol="0" anchor="t">
            <a:normAutofit fontScale="62500" lnSpcReduction="20000"/>
          </a:bodyPr>
          <a:lstStyle/>
          <a:p>
            <a:pPr marL="457200" indent="-457200">
              <a:buFont typeface="Arial" panose="020B0604020202020204" pitchFamily="34" charset="0"/>
              <a:buChar char="•"/>
            </a:pPr>
            <a:r>
              <a:rPr lang="en-US" sz="3600"/>
              <a:t>Family Guide</a:t>
            </a:r>
          </a:p>
          <a:p>
            <a:pPr marL="457200" indent="-457200">
              <a:buFont typeface="Arial" panose="020B0604020202020204" pitchFamily="34" charset="0"/>
              <a:buChar char="•"/>
            </a:pPr>
            <a:r>
              <a:rPr lang="en-US" sz="3600"/>
              <a:t>Cookie Order Card</a:t>
            </a:r>
          </a:p>
          <a:p>
            <a:pPr marL="457200" indent="-457200">
              <a:buFont typeface="Arial" panose="020B0604020202020204" pitchFamily="34" charset="0"/>
              <a:buChar char="•"/>
            </a:pPr>
            <a:r>
              <a:rPr lang="en-US" sz="3600"/>
              <a:t>Money envelope</a:t>
            </a:r>
          </a:p>
          <a:p>
            <a:pPr marL="457200" indent="-457200">
              <a:buFont typeface="Arial" panose="020B0604020202020204" pitchFamily="34" charset="0"/>
              <a:buChar char="•"/>
            </a:pPr>
            <a:r>
              <a:rPr lang="en-US" sz="3600">
                <a:latin typeface="Girl Scout Text Book"/>
              </a:rPr>
              <a:t>Rewards Flier</a:t>
            </a:r>
          </a:p>
          <a:p>
            <a:pPr marL="457200" indent="-457200">
              <a:buFont typeface="Arial" panose="020B0604020202020204" pitchFamily="34" charset="0"/>
              <a:buChar char="•"/>
            </a:pPr>
            <a:r>
              <a:rPr lang="en-US" sz="3600">
                <a:latin typeface="Girl Scout Text Book"/>
              </a:rPr>
              <a:t>More printable resources, like the business cards and door hangers, can be found on Cookie Central</a:t>
            </a:r>
            <a:endParaRPr lang="en-US" sz="3600"/>
          </a:p>
          <a:p>
            <a:pPr marL="457200" indent="-457200">
              <a:buFont typeface="Arial" panose="020B0604020202020204" pitchFamily="34" charset="0"/>
              <a:buChar char="•"/>
            </a:pPr>
            <a:endParaRPr lang="en-US" sz="3600"/>
          </a:p>
          <a:p>
            <a:pPr marL="0" indent="0"/>
            <a:endParaRPr lang="en-US" sz="3600" b="1"/>
          </a:p>
          <a:p>
            <a:pPr marL="0" indent="0">
              <a:buNone/>
            </a:pPr>
            <a:r>
              <a:rPr lang="en-US" sz="3600" b="1"/>
              <a:t>All items can also be found on </a:t>
            </a:r>
          </a:p>
          <a:p>
            <a:pPr marL="0" indent="0">
              <a:buNone/>
            </a:pPr>
            <a:r>
              <a:rPr lang="en-US" sz="3600" b="1" u="sng" dirty="0">
                <a:solidFill>
                  <a:srgbClr val="0260A3"/>
                </a:solidFill>
                <a:latin typeface="Girl Scout Text Book"/>
                <a:hlinkClick r:id="rId2">
                  <a:extLst>
                    <a:ext uri="{A12FA001-AC4F-418D-AE19-62706E023703}">
                      <ahyp:hlinkClr xmlns:ahyp="http://schemas.microsoft.com/office/drawing/2018/hyperlinkcolor" val="tx"/>
                    </a:ext>
                  </a:extLst>
                </a:hlinkClick>
              </a:rPr>
              <a:t>Cookie Central</a:t>
            </a:r>
            <a:r>
              <a:rPr lang="en-US" sz="3600" b="1" dirty="0">
                <a:latin typeface="Girl Scout Text Book"/>
              </a:rPr>
              <a:t>!</a:t>
            </a:r>
          </a:p>
          <a:p>
            <a:pPr marL="457200" indent="-457200">
              <a:buFont typeface="Arial" panose="020B0604020202020204" pitchFamily="34" charset="0"/>
              <a:buChar char="•"/>
            </a:pPr>
            <a:endParaRPr lang="en-US" sz="3600"/>
          </a:p>
          <a:p>
            <a:pPr marL="457200" indent="-457200">
              <a:buFont typeface="Arial" panose="020B0604020202020204" pitchFamily="34" charset="0"/>
              <a:buChar char="•"/>
            </a:pPr>
            <a:endParaRPr lang="en-US"/>
          </a:p>
        </p:txBody>
      </p:sp>
      <p:pic>
        <p:nvPicPr>
          <p:cNvPr id="1026" name="Picture 2">
            <a:extLst>
              <a:ext uri="{FF2B5EF4-FFF2-40B4-BE49-F238E27FC236}">
                <a16:creationId xmlns:a16="http://schemas.microsoft.com/office/drawing/2014/main" id="{8E3802D0-47AF-4FB7-1B84-F4550280D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206" y="894366"/>
            <a:ext cx="2288553" cy="5295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3B5F269-9BFA-2444-AB38-42727ED9D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315" y="1944210"/>
            <a:ext cx="2765686" cy="141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525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C048-C43C-4C91-BE78-346333F33A07}"/>
              </a:ext>
            </a:extLst>
          </p:cNvPr>
          <p:cNvSpPr>
            <a:spLocks noGrp="1"/>
          </p:cNvSpPr>
          <p:nvPr>
            <p:ph type="title"/>
          </p:nvPr>
        </p:nvSpPr>
        <p:spPr>
          <a:xfrm>
            <a:off x="1050723" y="76488"/>
            <a:ext cx="6547337" cy="1345354"/>
          </a:xfrm>
        </p:spPr>
        <p:txBody>
          <a:bodyPr vert="horz" lIns="91440" tIns="45720" rIns="91440" bIns="45720" rtlCol="0" anchor="ctr">
            <a:normAutofit/>
          </a:bodyPr>
          <a:lstStyle/>
          <a:p>
            <a:r>
              <a:rPr lang="en-US" b="1"/>
              <a:t>Your Girl Scout Cookie Favorites Are Back!</a:t>
            </a:r>
          </a:p>
        </p:txBody>
      </p:sp>
      <p:sp>
        <p:nvSpPr>
          <p:cNvPr id="22" name="Content Placeholder 2">
            <a:extLst>
              <a:ext uri="{FF2B5EF4-FFF2-40B4-BE49-F238E27FC236}">
                <a16:creationId xmlns:a16="http://schemas.microsoft.com/office/drawing/2014/main" id="{1A864826-C63B-44DA-A47C-24FDE59F646A}"/>
              </a:ext>
            </a:extLst>
          </p:cNvPr>
          <p:cNvSpPr>
            <a:spLocks noGrp="1"/>
          </p:cNvSpPr>
          <p:nvPr>
            <p:ph idx="1"/>
          </p:nvPr>
        </p:nvSpPr>
        <p:spPr>
          <a:xfrm>
            <a:off x="685801" y="1627833"/>
            <a:ext cx="6406662" cy="5042598"/>
          </a:xfrm>
        </p:spPr>
        <p:txBody>
          <a:bodyPr vert="horz" lIns="91440" tIns="45720" rIns="91440" bIns="45720" rtlCol="0" anchor="t">
            <a:normAutofit/>
          </a:bodyPr>
          <a:lstStyle/>
          <a:p>
            <a:pPr marL="457200" indent="-457200">
              <a:buFont typeface="Arial" panose="020B0604020202020204" pitchFamily="34" charset="0"/>
              <a:buChar char="•"/>
            </a:pPr>
            <a:r>
              <a:rPr lang="en-US"/>
              <a:t>Nine cookie varieties </a:t>
            </a:r>
          </a:p>
          <a:p>
            <a:pPr marL="457200" indent="-457200">
              <a:buFont typeface="Arial" panose="020B0604020202020204" pitchFamily="34" charset="0"/>
              <a:buChar char="•"/>
            </a:pPr>
            <a:r>
              <a:rPr lang="en-US"/>
              <a:t>All varieties are $6 per package</a:t>
            </a:r>
          </a:p>
          <a:p>
            <a:pPr marL="457200" indent="-457200">
              <a:buFont typeface="Arial" panose="020B0604020202020204" pitchFamily="34" charset="0"/>
              <a:buChar char="•"/>
            </a:pPr>
            <a:r>
              <a:rPr lang="en-US" dirty="0">
                <a:latin typeface="Girl Scout Text Book"/>
              </a:rPr>
              <a:t>View nutritional &amp; allergen information on </a:t>
            </a:r>
            <a:r>
              <a:rPr lang="en-US" b="1" dirty="0">
                <a:solidFill>
                  <a:srgbClr val="0260A3"/>
                </a:solidFill>
                <a:latin typeface="Girl Scout Text Book"/>
                <a:hlinkClick r:id="rId2"/>
              </a:rPr>
              <a:t>Cookie Central</a:t>
            </a:r>
          </a:p>
          <a:p>
            <a:pPr marL="457200" indent="-457200">
              <a:buFont typeface="Arial" panose="020B0604020202020204" pitchFamily="34" charset="0"/>
              <a:buChar char="•"/>
            </a:pPr>
            <a:r>
              <a:rPr lang="en-US"/>
              <a:t>Information also available on your order card</a:t>
            </a:r>
          </a:p>
          <a:p>
            <a:pPr marL="0" indent="0"/>
            <a:r>
              <a:rPr lang="en-US" b="1"/>
              <a:t> </a:t>
            </a:r>
          </a:p>
        </p:txBody>
      </p:sp>
      <p:pic>
        <p:nvPicPr>
          <p:cNvPr id="6" name="Picture Placeholder 5" descr="A poster of cookies with text&#10;&#10;Description automatically generated">
            <a:extLst>
              <a:ext uri="{FF2B5EF4-FFF2-40B4-BE49-F238E27FC236}">
                <a16:creationId xmlns:a16="http://schemas.microsoft.com/office/drawing/2014/main" id="{29B1993A-A1A1-1B85-A2C5-0BEB3605C214}"/>
              </a:ext>
            </a:extLst>
          </p:cNvPr>
          <p:cNvPicPr>
            <a:picLocks noGrp="1" noChangeAspect="1"/>
          </p:cNvPicPr>
          <p:nvPr>
            <p:ph type="pic" sz="quarter" idx="16"/>
          </p:nvPr>
        </p:nvPicPr>
        <p:blipFill>
          <a:blip r:embed="rId3"/>
          <a:srcRect l="6669" r="6669"/>
          <a:stretch>
            <a:fillRect/>
          </a:stretch>
        </p:blipFill>
        <p:spPr>
          <a:xfrm>
            <a:off x="7598060" y="0"/>
            <a:ext cx="4593940" cy="6858000"/>
          </a:xfrm>
        </p:spPr>
      </p:pic>
    </p:spTree>
    <p:extLst>
      <p:ext uri="{BB962C8B-B14F-4D97-AF65-F5344CB8AC3E}">
        <p14:creationId xmlns:p14="http://schemas.microsoft.com/office/powerpoint/2010/main" val="2552744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close-up of a toast&#10;&#10;Description automatically generated">
            <a:extLst>
              <a:ext uri="{FF2B5EF4-FFF2-40B4-BE49-F238E27FC236}">
                <a16:creationId xmlns:a16="http://schemas.microsoft.com/office/drawing/2014/main" id="{16061BF3-BD75-8083-FB1B-E4B51ED6F31D}"/>
              </a:ext>
            </a:extLst>
          </p:cNvPr>
          <p:cNvPicPr>
            <a:picLocks noChangeAspect="1"/>
          </p:cNvPicPr>
          <p:nvPr/>
        </p:nvPicPr>
        <p:blipFill>
          <a:blip r:embed="rId3"/>
          <a:stretch>
            <a:fillRect/>
          </a:stretch>
        </p:blipFill>
        <p:spPr>
          <a:xfrm>
            <a:off x="2744607" y="99200"/>
            <a:ext cx="6702786" cy="6659599"/>
          </a:xfrm>
          <a:prstGeom prst="rect">
            <a:avLst/>
          </a:prstGeom>
        </p:spPr>
      </p:pic>
      <p:sp>
        <p:nvSpPr>
          <p:cNvPr id="2" name="Title 1">
            <a:extLst>
              <a:ext uri="{FF2B5EF4-FFF2-40B4-BE49-F238E27FC236}">
                <a16:creationId xmlns:a16="http://schemas.microsoft.com/office/drawing/2014/main" id="{39335D00-FBAE-D884-537B-5F727CBD9639}"/>
              </a:ext>
            </a:extLst>
          </p:cNvPr>
          <p:cNvSpPr>
            <a:spLocks noGrp="1"/>
          </p:cNvSpPr>
          <p:nvPr>
            <p:ph type="title"/>
          </p:nvPr>
        </p:nvSpPr>
        <p:spPr>
          <a:xfrm>
            <a:off x="1068471" y="-1"/>
            <a:ext cx="8226789" cy="1557495"/>
          </a:xfrm>
        </p:spPr>
        <p:txBody>
          <a:bodyPr>
            <a:normAutofit/>
          </a:bodyPr>
          <a:lstStyle/>
          <a:p>
            <a:r>
              <a:rPr lang="en-US" sz="5400" b="1"/>
              <a:t>Ta-ta Toast-Yay!</a:t>
            </a:r>
          </a:p>
        </p:txBody>
      </p:sp>
    </p:spTree>
    <p:extLst>
      <p:ext uri="{BB962C8B-B14F-4D97-AF65-F5344CB8AC3E}">
        <p14:creationId xmlns:p14="http://schemas.microsoft.com/office/powerpoint/2010/main" val="174236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437661" y="105596"/>
            <a:ext cx="8284307" cy="1882409"/>
          </a:xfrm>
        </p:spPr>
        <p:txBody>
          <a:bodyPr anchor="ctr">
            <a:normAutofit/>
          </a:bodyPr>
          <a:lstStyle/>
          <a:p>
            <a:r>
              <a:rPr lang="en-US" b="1">
                <a:latin typeface="Girl Scout Text Book"/>
              </a:rPr>
              <a:t>Engaging Parents/Guardians: </a:t>
            </a:r>
            <a:br>
              <a:rPr lang="en-US" b="1">
                <a:latin typeface="Girl Scout Text Book"/>
              </a:rPr>
            </a:br>
            <a:r>
              <a:rPr lang="en-US" b="1">
                <a:latin typeface="Girl Scout Text Book"/>
              </a:rPr>
              <a:t>Troop Support</a:t>
            </a:r>
            <a:endParaRPr lang="en-US" b="1"/>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261816" y="1837748"/>
            <a:ext cx="6505198" cy="4661176"/>
          </a:xfrm>
        </p:spPr>
        <p:txBody>
          <a:bodyPr vert="horz" lIns="91440" tIns="45720" rIns="91440" bIns="45720" rtlCol="0" anchor="t">
            <a:noAutofit/>
          </a:bodyPr>
          <a:lstStyle/>
          <a:p>
            <a:pPr marL="0" indent="0"/>
            <a:r>
              <a:rPr lang="en-US" sz="1600">
                <a:latin typeface="Girl Scout Text Book"/>
              </a:rPr>
              <a:t>Family involvement is key to troop success, so get your parents/guardians help to support the troop this cookie season...</a:t>
            </a:r>
          </a:p>
          <a:p>
            <a:pPr marL="457200" indent="-457200">
              <a:lnSpc>
                <a:spcPct val="90000"/>
              </a:lnSpc>
              <a:buFont typeface="Arial" panose="020B0604020202020204" pitchFamily="34" charset="0"/>
              <a:buChar char="•"/>
            </a:pPr>
            <a:r>
              <a:rPr lang="en-US" sz="1600">
                <a:latin typeface="Girl Scout Text Book"/>
              </a:rPr>
              <a:t>Being an adult presence at cookie booths</a:t>
            </a:r>
          </a:p>
          <a:p>
            <a:pPr marL="914400" lvl="1">
              <a:lnSpc>
                <a:spcPct val="90000"/>
              </a:lnSpc>
              <a:buFont typeface="Wingdings" panose="020B0604020202020204" pitchFamily="34" charset="0"/>
              <a:buChar char="§"/>
            </a:pPr>
            <a:r>
              <a:rPr lang="en-US" sz="1600">
                <a:latin typeface="Girl Scout Text Book"/>
              </a:rPr>
              <a:t>Review our </a:t>
            </a:r>
            <a:r>
              <a:rPr lang="en-US" sz="1600" b="1">
                <a:latin typeface="Girl Scout Text Book"/>
                <a:hlinkClick r:id="rId3"/>
              </a:rPr>
              <a:t>Cookie Booth Policy</a:t>
            </a:r>
            <a:endParaRPr lang="en-US" sz="1600" b="1"/>
          </a:p>
          <a:p>
            <a:pPr marL="457200" indent="-457200">
              <a:lnSpc>
                <a:spcPct val="90000"/>
              </a:lnSpc>
              <a:buFont typeface="Arial" panose="020B0604020202020204" pitchFamily="34" charset="0"/>
              <a:buChar char="•"/>
            </a:pPr>
            <a:r>
              <a:rPr lang="en-US" sz="1600">
                <a:latin typeface="Girl Scout Text Book"/>
              </a:rPr>
              <a:t>Help track cookie inventory for the troop and/or Girl Scouts</a:t>
            </a:r>
            <a:endParaRPr lang="en-US" sz="1600"/>
          </a:p>
          <a:p>
            <a:pPr marL="914400" lvl="1">
              <a:lnSpc>
                <a:spcPct val="90000"/>
              </a:lnSpc>
              <a:buFont typeface="Wingdings" panose="020B0604020202020204" pitchFamily="34" charset="0"/>
              <a:buChar char="§"/>
            </a:pPr>
            <a:r>
              <a:rPr lang="en-US" sz="1600">
                <a:latin typeface="Girl Scout Text Book"/>
              </a:rPr>
              <a:t>Reference the </a:t>
            </a:r>
            <a:r>
              <a:rPr lang="en-US" sz="1600" b="1">
                <a:latin typeface="Girl Scout Text Book"/>
                <a:hlinkClick r:id="rId4"/>
              </a:rPr>
              <a:t>Digital Cookie Help Center for Families</a:t>
            </a:r>
            <a:r>
              <a:rPr lang="en-US" sz="1600">
                <a:latin typeface="Girl Scout Text Book"/>
              </a:rPr>
              <a:t>, View your Cookie Totals section, for resources</a:t>
            </a:r>
          </a:p>
          <a:p>
            <a:pPr marL="457200" indent="-457200">
              <a:lnSpc>
                <a:spcPct val="90000"/>
              </a:lnSpc>
              <a:buFont typeface="Arial" panose="020B0604020202020204" pitchFamily="34" charset="0"/>
              <a:buChar char="•"/>
            </a:pPr>
            <a:r>
              <a:rPr lang="en-US" sz="1600">
                <a:latin typeface="Girl Scout Text Book"/>
              </a:rPr>
              <a:t>Collect money and turn in to the troop on a weekly basis &amp; keep the receipts of money exchanges</a:t>
            </a:r>
          </a:p>
          <a:p>
            <a:pPr marL="457200" indent="-457200">
              <a:lnSpc>
                <a:spcPct val="90000"/>
              </a:lnSpc>
              <a:buFont typeface="Arial" panose="020B0604020202020204" pitchFamily="34" charset="0"/>
              <a:buChar char="•"/>
            </a:pPr>
            <a:r>
              <a:rPr lang="en-US" sz="1600">
                <a:latin typeface="Girl Scout Text Book"/>
              </a:rPr>
              <a:t>Talk to your Girl Scouts about their goals </a:t>
            </a:r>
            <a:endParaRPr lang="en-US" sz="1600"/>
          </a:p>
          <a:p>
            <a:pPr marL="800100" lvl="1" indent="-342900">
              <a:lnSpc>
                <a:spcPct val="90000"/>
              </a:lnSpc>
              <a:buFont typeface="Wingdings" panose="020B0604020202020204" pitchFamily="34" charset="0"/>
              <a:buChar char="§"/>
            </a:pPr>
            <a:r>
              <a:rPr lang="en-US" sz="1600">
                <a:latin typeface="Girl Scout Text Book"/>
              </a:rPr>
              <a:t>What rewards do they want to earn?</a:t>
            </a:r>
            <a:endParaRPr lang="en-US" sz="1600" b="1" u="sng">
              <a:latin typeface="Girl Scout Text Book"/>
            </a:endParaRPr>
          </a:p>
          <a:p>
            <a:pPr marL="800100" lvl="1" indent="-342900">
              <a:lnSpc>
                <a:spcPct val="90000"/>
              </a:lnSpc>
              <a:buFont typeface="Wingdings" panose="020B0604020202020204" pitchFamily="34" charset="0"/>
              <a:buChar char="§"/>
            </a:pPr>
            <a:r>
              <a:rPr lang="en-US" sz="1600">
                <a:latin typeface="Girl Scout Text Book"/>
              </a:rPr>
              <a:t>How do they like to participate in the sale?</a:t>
            </a:r>
            <a:endParaRPr lang="en-US" sz="1600" b="1" u="sng">
              <a:latin typeface="Girl Scout Text Book"/>
            </a:endParaRPr>
          </a:p>
          <a:p>
            <a:pPr marL="800100" lvl="1" indent="-342900">
              <a:lnSpc>
                <a:spcPct val="90000"/>
              </a:lnSpc>
              <a:buFont typeface="Wingdings" panose="020B0604020202020204" pitchFamily="34" charset="0"/>
              <a:buChar char="§"/>
            </a:pPr>
            <a:r>
              <a:rPr lang="en-US" sz="1600">
                <a:latin typeface="Girl Scout Text Book"/>
              </a:rPr>
              <a:t>Review the </a:t>
            </a:r>
            <a:r>
              <a:rPr lang="en-US" sz="1600" b="1" u="sng">
                <a:latin typeface="Girl Scout Text Book"/>
                <a:hlinkClick r:id="rId5"/>
              </a:rPr>
              <a:t>Family Entrepreneur pin</a:t>
            </a:r>
            <a:r>
              <a:rPr lang="en-US" sz="1600">
                <a:latin typeface="Girl Scout Text Book"/>
                <a:hlinkClick r:id="rId5"/>
              </a:rPr>
              <a:t> </a:t>
            </a:r>
            <a:r>
              <a:rPr lang="en-US" sz="1600">
                <a:latin typeface="Girl Scout Text Book"/>
              </a:rPr>
              <a:t>guidelines, which features goal setting information</a:t>
            </a:r>
          </a:p>
          <a:p>
            <a:pPr marL="0" indent="0">
              <a:lnSpc>
                <a:spcPct val="90000"/>
              </a:lnSpc>
            </a:pPr>
            <a:endParaRPr lang="en-US" sz="2000"/>
          </a:p>
        </p:txBody>
      </p:sp>
      <p:pic>
        <p:nvPicPr>
          <p:cNvPr id="6" name="Picture 5">
            <a:extLst>
              <a:ext uri="{FF2B5EF4-FFF2-40B4-BE49-F238E27FC236}">
                <a16:creationId xmlns:a16="http://schemas.microsoft.com/office/drawing/2014/main" id="{138E3B0C-2DA5-4EBE-9678-5DB5CCF3CEA7}"/>
              </a:ext>
            </a:extLst>
          </p:cNvPr>
          <p:cNvPicPr>
            <a:picLocks noChangeAspect="1"/>
          </p:cNvPicPr>
          <p:nvPr/>
        </p:nvPicPr>
        <p:blipFill>
          <a:blip r:embed="rId6"/>
          <a:stretch>
            <a:fillRect/>
          </a:stretch>
        </p:blipFill>
        <p:spPr>
          <a:xfrm>
            <a:off x="6271845" y="2181348"/>
            <a:ext cx="5683402" cy="2470374"/>
          </a:xfrm>
          <a:prstGeom prst="rect">
            <a:avLst/>
          </a:prstGeom>
          <a:noFill/>
        </p:spPr>
      </p:pic>
    </p:spTree>
    <p:extLst>
      <p:ext uri="{BB962C8B-B14F-4D97-AF65-F5344CB8AC3E}">
        <p14:creationId xmlns:p14="http://schemas.microsoft.com/office/powerpoint/2010/main" val="1010479830"/>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Girl Scout Theme">
  <a:themeElements>
    <a:clrScheme name="Girl Scout Colors">
      <a:dk1>
        <a:sysClr val="windowText" lastClr="000000"/>
      </a:dk1>
      <a:lt1>
        <a:sysClr val="window" lastClr="FFFFFF"/>
      </a:lt1>
      <a:dk2>
        <a:srgbClr val="00AE58"/>
      </a:dk2>
      <a:lt2>
        <a:srgbClr val="8ACC9C"/>
      </a:lt2>
      <a:accent1>
        <a:srgbClr val="00ABE6"/>
      </a:accent1>
      <a:accent2>
        <a:srgbClr val="854500"/>
      </a:accent2>
      <a:accent3>
        <a:srgbClr val="6E298D"/>
      </a:accent3>
      <a:accent4>
        <a:srgbClr val="EE3124"/>
      </a:accent4>
      <a:accent5>
        <a:srgbClr val="F37021"/>
      </a:accent5>
      <a:accent6>
        <a:srgbClr val="FAA61A"/>
      </a:accent6>
      <a:hlink>
        <a:srgbClr val="004E9A"/>
      </a:hlink>
      <a:folHlink>
        <a:srgbClr val="C7C8C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irl Scout Theme" id="{23034B9B-A44B-4C75-B4A0-DA77ED163B8C}" vid="{48776B4E-A124-49AB-BF66-680D46D0EA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C762DF58BB7642BE32826E8D6C8184" ma:contentTypeVersion="18" ma:contentTypeDescription="Create a new document." ma:contentTypeScope="" ma:versionID="94c8f02419cc1f47935d0e167493a5b9">
  <xsd:schema xmlns:xsd="http://www.w3.org/2001/XMLSchema" xmlns:xs="http://www.w3.org/2001/XMLSchema" xmlns:p="http://schemas.microsoft.com/office/2006/metadata/properties" xmlns:ns2="982eaa6e-e1e6-46de-b261-8adfb4b69922" xmlns:ns3="be5046f2-6cdd-4c6b-b5ae-9b6d017f6504" targetNamespace="http://schemas.microsoft.com/office/2006/metadata/properties" ma:root="true" ma:fieldsID="d9d70822f0fa7573c122c548f2237504" ns2:_="" ns3:_="">
    <xsd:import namespace="982eaa6e-e1e6-46de-b261-8adfb4b69922"/>
    <xsd:import namespace="be5046f2-6cdd-4c6b-b5ae-9b6d017f65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2eaa6e-e1e6-46de-b261-8adfb4b69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acec2c-ceaa-4ac6-a8d1-87d0aee13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5046f2-6cdd-4c6b-b5ae-9b6d017f65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4dae9d-a255-4ed0-a920-82bdd81eb8de}" ma:internalName="TaxCatchAll" ma:showField="CatchAllData" ma:web="be5046f2-6cdd-4c6b-b5ae-9b6d017f65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2eaa6e-e1e6-46de-b261-8adfb4b69922">
      <Terms xmlns="http://schemas.microsoft.com/office/infopath/2007/PartnerControls"/>
    </lcf76f155ced4ddcb4097134ff3c332f>
    <TaxCatchAll xmlns="be5046f2-6cdd-4c6b-b5ae-9b6d017f650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E6111C-9C96-43C5-9914-3DD4D7401C0D}">
  <ds:schemaRefs>
    <ds:schemaRef ds:uri="982eaa6e-e1e6-46de-b261-8adfb4b69922"/>
    <ds:schemaRef ds:uri="be5046f2-6cdd-4c6b-b5ae-9b6d017f65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3ABEBB-E91A-420A-B5E8-68E706F1DDE6}">
  <ds:schemaRefs>
    <ds:schemaRef ds:uri="982eaa6e-e1e6-46de-b261-8adfb4b69922"/>
    <ds:schemaRef ds:uri="be5046f2-6cdd-4c6b-b5ae-9b6d017f65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D36C0D4-04F1-4D65-A0BA-160B730D69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Girl Scout Theme</Template>
  <Application>Microsoft Office PowerPoint</Application>
  <PresentationFormat>Widescreen</PresentationFormat>
  <Slides>20</Slides>
  <Notes>8</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Girl Scout Theme</vt:lpstr>
      <vt:lpstr>Welcome!</vt:lpstr>
      <vt:lpstr>What we will cover…</vt:lpstr>
      <vt:lpstr>NEW FOR 2025</vt:lpstr>
      <vt:lpstr>Cookie Program Overview</vt:lpstr>
      <vt:lpstr>Add slide on Cookie Central</vt:lpstr>
      <vt:lpstr>Your Cookie Materials</vt:lpstr>
      <vt:lpstr>Your Girl Scout Cookie Favorites Are Back!</vt:lpstr>
      <vt:lpstr>Ta-ta Toast-Yay!</vt:lpstr>
      <vt:lpstr>Engaging Parents/Guardians:  Troop Support</vt:lpstr>
      <vt:lpstr>Ways to Sell</vt:lpstr>
      <vt:lpstr>Ways to  Sell</vt:lpstr>
      <vt:lpstr>PowerPoint Presentation</vt:lpstr>
      <vt:lpstr>Troop &amp; Individual Goals</vt:lpstr>
      <vt:lpstr>Cookie Communication &amp; Schedule</vt:lpstr>
      <vt:lpstr>Finances + Family Responsibility </vt:lpstr>
      <vt:lpstr>Online Family Responsibility Form</vt:lpstr>
      <vt:lpstr>Digital Cookie</vt:lpstr>
      <vt:lpstr>What’s New for 2025</vt:lpstr>
      <vt:lpstr>Digital Cookie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Choua Xiong</dc:creator>
  <cp:revision>27</cp:revision>
  <dcterms:created xsi:type="dcterms:W3CDTF">2021-07-07T19:27:13Z</dcterms:created>
  <dcterms:modified xsi:type="dcterms:W3CDTF">2024-11-12T18:06:21Z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0x010100F5C762DF58BB7642BE32826E8D6C8184</vt:lpwstr>
  </property>
  <property fmtid="{D5CDD505-2E9C-101B-9397-08002B2CF9AE}" pid="3" name="MediaServiceImageTags">
    <vt:lpwstr/>
  </property>
</Properties>
</file>